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34"/>
  </p:notesMasterIdLst>
  <p:sldIdLst>
    <p:sldId id="289" r:id="rId2"/>
    <p:sldId id="290" r:id="rId3"/>
    <p:sldId id="292" r:id="rId4"/>
    <p:sldId id="293" r:id="rId5"/>
    <p:sldId id="295" r:id="rId6"/>
    <p:sldId id="296" r:id="rId7"/>
    <p:sldId id="298" r:id="rId8"/>
    <p:sldId id="324" r:id="rId9"/>
    <p:sldId id="299" r:id="rId10"/>
    <p:sldId id="300" r:id="rId11"/>
    <p:sldId id="302" r:id="rId12"/>
    <p:sldId id="301" r:id="rId13"/>
    <p:sldId id="303" r:id="rId14"/>
    <p:sldId id="304" r:id="rId15"/>
    <p:sldId id="305" r:id="rId16"/>
    <p:sldId id="306" r:id="rId17"/>
    <p:sldId id="307" r:id="rId18"/>
    <p:sldId id="308" r:id="rId19"/>
    <p:sldId id="309" r:id="rId20"/>
    <p:sldId id="310" r:id="rId21"/>
    <p:sldId id="311" r:id="rId22"/>
    <p:sldId id="312" r:id="rId23"/>
    <p:sldId id="313" r:id="rId24"/>
    <p:sldId id="314" r:id="rId25"/>
    <p:sldId id="315" r:id="rId26"/>
    <p:sldId id="288" r:id="rId27"/>
    <p:sldId id="316" r:id="rId28"/>
    <p:sldId id="317" r:id="rId29"/>
    <p:sldId id="319" r:id="rId30"/>
    <p:sldId id="321" r:id="rId31"/>
    <p:sldId id="322" r:id="rId32"/>
    <p:sldId id="323"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0537"/>
    <a:srgbClr val="070D8B"/>
    <a:srgbClr val="0A00C8"/>
    <a:srgbClr val="FFFFFF"/>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6" d="100"/>
          <a:sy n="86" d="100"/>
        </p:scale>
        <p:origin x="56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2E5B43-0024-4FF5-9A31-A8A3C74742CA}" type="doc">
      <dgm:prSet loTypeId="urn:microsoft.com/office/officeart/2018/layout/CircleProcess" loCatId="simpleprocesssa" qsTypeId="urn:microsoft.com/office/officeart/2005/8/quickstyle/simple1" qsCatId="simple" csTypeId="urn:microsoft.com/office/officeart/2005/8/colors/accent1_2" csCatId="accent1"/>
      <dgm:spPr/>
      <dgm:t>
        <a:bodyPr/>
        <a:lstStyle/>
        <a:p>
          <a:endParaRPr lang="en-US"/>
        </a:p>
      </dgm:t>
    </dgm:pt>
    <dgm:pt modelId="{9FE9E128-1FD7-47E8-961E-8ED1EB86882B}">
      <dgm:prSet/>
      <dgm:spPr/>
      <dgm:t>
        <a:bodyPr/>
        <a:lstStyle/>
        <a:p>
          <a:r>
            <a:rPr lang="en-US"/>
            <a:t>Decreased administrative burden of documentation &amp; coding. </a:t>
          </a:r>
        </a:p>
      </dgm:t>
    </dgm:pt>
    <dgm:pt modelId="{3999C55B-02F3-4E57-9585-A9E191A42B1D}" type="parTrans" cxnId="{5923F276-94AB-4391-948F-DDA914805EF1}">
      <dgm:prSet/>
      <dgm:spPr/>
      <dgm:t>
        <a:bodyPr/>
        <a:lstStyle/>
        <a:p>
          <a:endParaRPr lang="en-US"/>
        </a:p>
      </dgm:t>
    </dgm:pt>
    <dgm:pt modelId="{9273EC8F-2F90-400A-AB3B-28F7AF217B2D}" type="sibTrans" cxnId="{5923F276-94AB-4391-948F-DDA914805EF1}">
      <dgm:prSet/>
      <dgm:spPr/>
      <dgm:t>
        <a:bodyPr/>
        <a:lstStyle/>
        <a:p>
          <a:endParaRPr lang="en-US"/>
        </a:p>
      </dgm:t>
    </dgm:pt>
    <dgm:pt modelId="{CC4BEF16-19AF-4037-B1A6-0C135B14654D}">
      <dgm:prSet/>
      <dgm:spPr/>
      <dgm:t>
        <a:bodyPr/>
        <a:lstStyle/>
        <a:p>
          <a:r>
            <a:rPr lang="en-US"/>
            <a:t>Decreased need for audits. </a:t>
          </a:r>
        </a:p>
      </dgm:t>
    </dgm:pt>
    <dgm:pt modelId="{5F97C6D1-EC8E-4568-B6F0-965862A6290E}" type="parTrans" cxnId="{B3C508F8-FD0F-4904-988D-AF919804E81E}">
      <dgm:prSet/>
      <dgm:spPr/>
      <dgm:t>
        <a:bodyPr/>
        <a:lstStyle/>
        <a:p>
          <a:endParaRPr lang="en-US"/>
        </a:p>
      </dgm:t>
    </dgm:pt>
    <dgm:pt modelId="{2257DB07-6511-4112-94C5-D6A4768AF9D4}" type="sibTrans" cxnId="{B3C508F8-FD0F-4904-988D-AF919804E81E}">
      <dgm:prSet/>
      <dgm:spPr/>
      <dgm:t>
        <a:bodyPr/>
        <a:lstStyle/>
        <a:p>
          <a:endParaRPr lang="en-US"/>
        </a:p>
      </dgm:t>
    </dgm:pt>
    <dgm:pt modelId="{8315BB62-1910-4F6D-B6B7-033B330A371E}">
      <dgm:prSet/>
      <dgm:spPr/>
      <dgm:t>
        <a:bodyPr/>
        <a:lstStyle/>
        <a:p>
          <a:r>
            <a:rPr lang="en-US"/>
            <a:t>Decreased unnecessary documentation in the medical record not needed for patient care.</a:t>
          </a:r>
        </a:p>
      </dgm:t>
    </dgm:pt>
    <dgm:pt modelId="{33D44A55-384D-4750-8F4B-B1DCA7B3FC2E}" type="parTrans" cxnId="{0A92BF6B-8363-4B60-BC10-02AFCCBB3ED6}">
      <dgm:prSet/>
      <dgm:spPr/>
      <dgm:t>
        <a:bodyPr/>
        <a:lstStyle/>
        <a:p>
          <a:endParaRPr lang="en-US"/>
        </a:p>
      </dgm:t>
    </dgm:pt>
    <dgm:pt modelId="{8EAC6331-D22A-4584-8444-197DB75E01EF}" type="sibTrans" cxnId="{0A92BF6B-8363-4B60-BC10-02AFCCBB3ED6}">
      <dgm:prSet/>
      <dgm:spPr/>
      <dgm:t>
        <a:bodyPr/>
        <a:lstStyle/>
        <a:p>
          <a:endParaRPr lang="en-US"/>
        </a:p>
      </dgm:t>
    </dgm:pt>
    <dgm:pt modelId="{CD57B866-3A86-4713-82DA-E0E9C246A6B9}">
      <dgm:prSet/>
      <dgm:spPr/>
      <dgm:t>
        <a:bodyPr/>
        <a:lstStyle/>
        <a:p>
          <a:r>
            <a:rPr lang="en-US"/>
            <a:t>Ensure that payment for E/M is resource based and has no</a:t>
          </a:r>
        </a:p>
      </dgm:t>
    </dgm:pt>
    <dgm:pt modelId="{A4608EEE-8377-499B-95D1-DA541337D8D2}" type="parTrans" cxnId="{990AAB7F-E105-4117-B329-269B46D13909}">
      <dgm:prSet/>
      <dgm:spPr/>
      <dgm:t>
        <a:bodyPr/>
        <a:lstStyle/>
        <a:p>
          <a:endParaRPr lang="en-US"/>
        </a:p>
      </dgm:t>
    </dgm:pt>
    <dgm:pt modelId="{9EB8C314-A848-4841-A836-F230D6BF8E37}" type="sibTrans" cxnId="{990AAB7F-E105-4117-B329-269B46D13909}">
      <dgm:prSet/>
      <dgm:spPr/>
      <dgm:t>
        <a:bodyPr/>
        <a:lstStyle/>
        <a:p>
          <a:endParaRPr lang="en-US"/>
        </a:p>
      </dgm:t>
    </dgm:pt>
    <dgm:pt modelId="{6C841D30-7205-4CA7-9DA4-48B05FCBDE9D}">
      <dgm:prSet/>
      <dgm:spPr/>
      <dgm:t>
        <a:bodyPr/>
        <a:lstStyle/>
        <a:p>
          <a:r>
            <a:rPr lang="en-US"/>
            <a:t>direct goal for payment redistribution between specialties.</a:t>
          </a:r>
        </a:p>
      </dgm:t>
    </dgm:pt>
    <dgm:pt modelId="{1ABF82E6-5D25-4C6B-AEEF-D10C47F8B1E1}" type="parTrans" cxnId="{33C5457C-3CEA-4BDA-9FB6-0C12A4C1BD1A}">
      <dgm:prSet/>
      <dgm:spPr/>
      <dgm:t>
        <a:bodyPr/>
        <a:lstStyle/>
        <a:p>
          <a:endParaRPr lang="en-US"/>
        </a:p>
      </dgm:t>
    </dgm:pt>
    <dgm:pt modelId="{F026E526-3289-4026-AAE0-DAC606C60259}" type="sibTrans" cxnId="{33C5457C-3CEA-4BDA-9FB6-0C12A4C1BD1A}">
      <dgm:prSet/>
      <dgm:spPr/>
      <dgm:t>
        <a:bodyPr/>
        <a:lstStyle/>
        <a:p>
          <a:endParaRPr lang="en-US"/>
        </a:p>
      </dgm:t>
    </dgm:pt>
    <dgm:pt modelId="{6CA0CD48-E647-4D15-82C1-5B2B028A1A5B}" type="pres">
      <dgm:prSet presAssocID="{1A2E5B43-0024-4FF5-9A31-A8A3C74742CA}" presName="Name0" presStyleCnt="0">
        <dgm:presLayoutVars>
          <dgm:chMax val="11"/>
          <dgm:chPref val="11"/>
          <dgm:dir/>
          <dgm:resizeHandles/>
        </dgm:presLayoutVars>
      </dgm:prSet>
      <dgm:spPr/>
    </dgm:pt>
    <dgm:pt modelId="{3BE525D0-9056-4AF6-961D-154352B26B49}" type="pres">
      <dgm:prSet presAssocID="{6C841D30-7205-4CA7-9DA4-48B05FCBDE9D}" presName="Accent5" presStyleCnt="0"/>
      <dgm:spPr/>
    </dgm:pt>
    <dgm:pt modelId="{65D698CB-A932-4614-A6C8-8D6919EED0CC}" type="pres">
      <dgm:prSet presAssocID="{6C841D30-7205-4CA7-9DA4-48B05FCBDE9D}" presName="Accent" presStyleLbl="node1" presStyleIdx="0" presStyleCnt="10"/>
      <dgm:spPr/>
    </dgm:pt>
    <dgm:pt modelId="{7F1DBBC9-A5F7-4C16-9FD5-8BC73A5DE55F}" type="pres">
      <dgm:prSet presAssocID="{6C841D30-7205-4CA7-9DA4-48B05FCBDE9D}" presName="ParentBackground5" presStyleCnt="0"/>
      <dgm:spPr/>
    </dgm:pt>
    <dgm:pt modelId="{C4BEE42D-C654-4C4F-8D45-5E29FBA508BA}" type="pres">
      <dgm:prSet presAssocID="{6C841D30-7205-4CA7-9DA4-48B05FCBDE9D}" presName="ParentBackground" presStyleLbl="node1" presStyleIdx="1" presStyleCnt="10"/>
      <dgm:spPr/>
    </dgm:pt>
    <dgm:pt modelId="{3979FFDE-444C-4315-9115-1908F50F654D}" type="pres">
      <dgm:prSet presAssocID="{6C841D30-7205-4CA7-9DA4-48B05FCBDE9D}" presName="Parent5" presStyleLbl="fgAcc0" presStyleIdx="0" presStyleCnt="0">
        <dgm:presLayoutVars>
          <dgm:chMax val="1"/>
          <dgm:chPref val="1"/>
          <dgm:bulletEnabled val="1"/>
        </dgm:presLayoutVars>
      </dgm:prSet>
      <dgm:spPr/>
    </dgm:pt>
    <dgm:pt modelId="{4D4C0D29-293A-4443-B9BA-564668993E07}" type="pres">
      <dgm:prSet presAssocID="{CD57B866-3A86-4713-82DA-E0E9C246A6B9}" presName="Accent4" presStyleCnt="0"/>
      <dgm:spPr/>
    </dgm:pt>
    <dgm:pt modelId="{C798BD85-4188-447A-9EE4-BB8E7DD2093D}" type="pres">
      <dgm:prSet presAssocID="{CD57B866-3A86-4713-82DA-E0E9C246A6B9}" presName="Accent" presStyleLbl="node1" presStyleIdx="2" presStyleCnt="10"/>
      <dgm:spPr/>
    </dgm:pt>
    <dgm:pt modelId="{415210C7-CDE9-4DD2-8920-8D643B0DE764}" type="pres">
      <dgm:prSet presAssocID="{CD57B866-3A86-4713-82DA-E0E9C246A6B9}" presName="ParentBackground4" presStyleCnt="0"/>
      <dgm:spPr/>
    </dgm:pt>
    <dgm:pt modelId="{A06DEBE3-16F7-4B21-B8E7-D4326CA8D33A}" type="pres">
      <dgm:prSet presAssocID="{CD57B866-3A86-4713-82DA-E0E9C246A6B9}" presName="ParentBackground" presStyleLbl="node1" presStyleIdx="3" presStyleCnt="10"/>
      <dgm:spPr/>
    </dgm:pt>
    <dgm:pt modelId="{1CD667F3-AFE4-4302-BF01-EC2404722718}" type="pres">
      <dgm:prSet presAssocID="{CD57B866-3A86-4713-82DA-E0E9C246A6B9}" presName="Parent4" presStyleLbl="fgAcc0" presStyleIdx="0" presStyleCnt="0">
        <dgm:presLayoutVars>
          <dgm:chMax val="1"/>
          <dgm:chPref val="1"/>
          <dgm:bulletEnabled val="1"/>
        </dgm:presLayoutVars>
      </dgm:prSet>
      <dgm:spPr/>
    </dgm:pt>
    <dgm:pt modelId="{2B2428F0-D002-4DF0-8D95-1020CCE5AA98}" type="pres">
      <dgm:prSet presAssocID="{8315BB62-1910-4F6D-B6B7-033B330A371E}" presName="Accent3" presStyleCnt="0"/>
      <dgm:spPr/>
    </dgm:pt>
    <dgm:pt modelId="{2478B68B-1B37-4181-9BA9-12F3E0270836}" type="pres">
      <dgm:prSet presAssocID="{8315BB62-1910-4F6D-B6B7-033B330A371E}" presName="Accent" presStyleLbl="node1" presStyleIdx="4" presStyleCnt="10"/>
      <dgm:spPr/>
    </dgm:pt>
    <dgm:pt modelId="{15157454-0DCF-41E1-A04A-AC88AEDC10C5}" type="pres">
      <dgm:prSet presAssocID="{8315BB62-1910-4F6D-B6B7-033B330A371E}" presName="ParentBackground3" presStyleCnt="0"/>
      <dgm:spPr/>
    </dgm:pt>
    <dgm:pt modelId="{5A122F46-821C-4E9F-81BE-3945BCAAF489}" type="pres">
      <dgm:prSet presAssocID="{8315BB62-1910-4F6D-B6B7-033B330A371E}" presName="ParentBackground" presStyleLbl="node1" presStyleIdx="5" presStyleCnt="10"/>
      <dgm:spPr/>
    </dgm:pt>
    <dgm:pt modelId="{B950A692-C9CD-4A8F-A7D3-DD26ABB99611}" type="pres">
      <dgm:prSet presAssocID="{8315BB62-1910-4F6D-B6B7-033B330A371E}" presName="Parent3" presStyleLbl="fgAcc0" presStyleIdx="0" presStyleCnt="0">
        <dgm:presLayoutVars>
          <dgm:chMax val="1"/>
          <dgm:chPref val="1"/>
          <dgm:bulletEnabled val="1"/>
        </dgm:presLayoutVars>
      </dgm:prSet>
      <dgm:spPr/>
    </dgm:pt>
    <dgm:pt modelId="{97572583-580A-4937-85B5-A6F7594EF72F}" type="pres">
      <dgm:prSet presAssocID="{CC4BEF16-19AF-4037-B1A6-0C135B14654D}" presName="Accent2" presStyleCnt="0"/>
      <dgm:spPr/>
    </dgm:pt>
    <dgm:pt modelId="{1EF46C27-662E-4CAF-8469-A18781356EFD}" type="pres">
      <dgm:prSet presAssocID="{CC4BEF16-19AF-4037-B1A6-0C135B14654D}" presName="Accent" presStyleLbl="node1" presStyleIdx="6" presStyleCnt="10"/>
      <dgm:spPr/>
    </dgm:pt>
    <dgm:pt modelId="{F02FA5FC-E58C-42E5-A438-452002F52699}" type="pres">
      <dgm:prSet presAssocID="{CC4BEF16-19AF-4037-B1A6-0C135B14654D}" presName="ParentBackground2" presStyleCnt="0"/>
      <dgm:spPr/>
    </dgm:pt>
    <dgm:pt modelId="{B57661CC-8D6C-4A6C-BACE-E68AA780A1A3}" type="pres">
      <dgm:prSet presAssocID="{CC4BEF16-19AF-4037-B1A6-0C135B14654D}" presName="ParentBackground" presStyleLbl="node1" presStyleIdx="7" presStyleCnt="10"/>
      <dgm:spPr/>
    </dgm:pt>
    <dgm:pt modelId="{5E7B3D5E-6BFA-4EEE-A972-5F3ABD2E9DBB}" type="pres">
      <dgm:prSet presAssocID="{CC4BEF16-19AF-4037-B1A6-0C135B14654D}" presName="Parent2" presStyleLbl="fgAcc0" presStyleIdx="0" presStyleCnt="0">
        <dgm:presLayoutVars>
          <dgm:chMax val="1"/>
          <dgm:chPref val="1"/>
          <dgm:bulletEnabled val="1"/>
        </dgm:presLayoutVars>
      </dgm:prSet>
      <dgm:spPr/>
    </dgm:pt>
    <dgm:pt modelId="{81FDAC52-2B33-4802-B641-E5E1C5A8D1F0}" type="pres">
      <dgm:prSet presAssocID="{9FE9E128-1FD7-47E8-961E-8ED1EB86882B}" presName="Accent1" presStyleCnt="0"/>
      <dgm:spPr/>
    </dgm:pt>
    <dgm:pt modelId="{8EF13E8C-7034-4B74-85B3-081CDEB43E46}" type="pres">
      <dgm:prSet presAssocID="{9FE9E128-1FD7-47E8-961E-8ED1EB86882B}" presName="Accent" presStyleLbl="node1" presStyleIdx="8" presStyleCnt="10"/>
      <dgm:spPr/>
    </dgm:pt>
    <dgm:pt modelId="{CD3B6D58-E0F1-4668-81B6-19B8088B5B51}" type="pres">
      <dgm:prSet presAssocID="{9FE9E128-1FD7-47E8-961E-8ED1EB86882B}" presName="ParentBackground1" presStyleCnt="0"/>
      <dgm:spPr/>
    </dgm:pt>
    <dgm:pt modelId="{651D76E0-B8B9-43CA-9459-9BFAD9021711}" type="pres">
      <dgm:prSet presAssocID="{9FE9E128-1FD7-47E8-961E-8ED1EB86882B}" presName="ParentBackground" presStyleLbl="node1" presStyleIdx="9" presStyleCnt="10"/>
      <dgm:spPr/>
    </dgm:pt>
    <dgm:pt modelId="{B518E1B8-A9DD-4F75-B311-CE376E771AB7}" type="pres">
      <dgm:prSet presAssocID="{9FE9E128-1FD7-47E8-961E-8ED1EB86882B}" presName="Parent1" presStyleLbl="fgAcc0" presStyleIdx="0" presStyleCnt="0">
        <dgm:presLayoutVars>
          <dgm:chMax val="1"/>
          <dgm:chPref val="1"/>
          <dgm:bulletEnabled val="1"/>
        </dgm:presLayoutVars>
      </dgm:prSet>
      <dgm:spPr/>
    </dgm:pt>
  </dgm:ptLst>
  <dgm:cxnLst>
    <dgm:cxn modelId="{AE9FED5B-0430-4A20-A542-AE3D623A7285}" type="presOf" srcId="{CC4BEF16-19AF-4037-B1A6-0C135B14654D}" destId="{B57661CC-8D6C-4A6C-BACE-E68AA780A1A3}" srcOrd="0" destOrd="0" presId="urn:microsoft.com/office/officeart/2018/layout/CircleProcess"/>
    <dgm:cxn modelId="{7A4BB842-97C0-4A0C-A0A5-BCF152DD9816}" type="presOf" srcId="{9FE9E128-1FD7-47E8-961E-8ED1EB86882B}" destId="{B518E1B8-A9DD-4F75-B311-CE376E771AB7}" srcOrd="1" destOrd="0" presId="urn:microsoft.com/office/officeart/2018/layout/CircleProcess"/>
    <dgm:cxn modelId="{D10CBF43-581C-4147-BE4C-998521BCA264}" type="presOf" srcId="{6C841D30-7205-4CA7-9DA4-48B05FCBDE9D}" destId="{C4BEE42D-C654-4C4F-8D45-5E29FBA508BA}" srcOrd="0" destOrd="0" presId="urn:microsoft.com/office/officeart/2018/layout/CircleProcess"/>
    <dgm:cxn modelId="{0A92BF6B-8363-4B60-BC10-02AFCCBB3ED6}" srcId="{1A2E5B43-0024-4FF5-9A31-A8A3C74742CA}" destId="{8315BB62-1910-4F6D-B6B7-033B330A371E}" srcOrd="2" destOrd="0" parTransId="{33D44A55-384D-4750-8F4B-B1DCA7B3FC2E}" sibTransId="{8EAC6331-D22A-4584-8444-197DB75E01EF}"/>
    <dgm:cxn modelId="{297C7F4D-67F8-4E82-AF00-BF8B314DCA45}" type="presOf" srcId="{CD57B866-3A86-4713-82DA-E0E9C246A6B9}" destId="{A06DEBE3-16F7-4B21-B8E7-D4326CA8D33A}" srcOrd="0" destOrd="0" presId="urn:microsoft.com/office/officeart/2018/layout/CircleProcess"/>
    <dgm:cxn modelId="{C189BB52-8F73-46CC-A1D3-244240184F3D}" type="presOf" srcId="{9FE9E128-1FD7-47E8-961E-8ED1EB86882B}" destId="{651D76E0-B8B9-43CA-9459-9BFAD9021711}" srcOrd="0" destOrd="0" presId="urn:microsoft.com/office/officeart/2018/layout/CircleProcess"/>
    <dgm:cxn modelId="{25F01475-F506-4679-978F-E32E8458237F}" type="presOf" srcId="{CD57B866-3A86-4713-82DA-E0E9C246A6B9}" destId="{1CD667F3-AFE4-4302-BF01-EC2404722718}" srcOrd="1" destOrd="0" presId="urn:microsoft.com/office/officeart/2018/layout/CircleProcess"/>
    <dgm:cxn modelId="{5923F276-94AB-4391-948F-DDA914805EF1}" srcId="{1A2E5B43-0024-4FF5-9A31-A8A3C74742CA}" destId="{9FE9E128-1FD7-47E8-961E-8ED1EB86882B}" srcOrd="0" destOrd="0" parTransId="{3999C55B-02F3-4E57-9585-A9E191A42B1D}" sibTransId="{9273EC8F-2F90-400A-AB3B-28F7AF217B2D}"/>
    <dgm:cxn modelId="{33C5457C-3CEA-4BDA-9FB6-0C12A4C1BD1A}" srcId="{1A2E5B43-0024-4FF5-9A31-A8A3C74742CA}" destId="{6C841D30-7205-4CA7-9DA4-48B05FCBDE9D}" srcOrd="4" destOrd="0" parTransId="{1ABF82E6-5D25-4C6B-AEEF-D10C47F8B1E1}" sibTransId="{F026E526-3289-4026-AAE0-DAC606C60259}"/>
    <dgm:cxn modelId="{990AAB7F-E105-4117-B329-269B46D13909}" srcId="{1A2E5B43-0024-4FF5-9A31-A8A3C74742CA}" destId="{CD57B866-3A86-4713-82DA-E0E9C246A6B9}" srcOrd="3" destOrd="0" parTransId="{A4608EEE-8377-499B-95D1-DA541337D8D2}" sibTransId="{9EB8C314-A848-4841-A836-F230D6BF8E37}"/>
    <dgm:cxn modelId="{5D6D03BF-8F67-43CC-A484-38E32928400C}" type="presOf" srcId="{6C841D30-7205-4CA7-9DA4-48B05FCBDE9D}" destId="{3979FFDE-444C-4315-9115-1908F50F654D}" srcOrd="1" destOrd="0" presId="urn:microsoft.com/office/officeart/2018/layout/CircleProcess"/>
    <dgm:cxn modelId="{DDA47AD2-CA2C-4957-B9A0-2F18784BCFEE}" type="presOf" srcId="{8315BB62-1910-4F6D-B6B7-033B330A371E}" destId="{B950A692-C9CD-4A8F-A7D3-DD26ABB99611}" srcOrd="1" destOrd="0" presId="urn:microsoft.com/office/officeart/2018/layout/CircleProcess"/>
    <dgm:cxn modelId="{8C86ACDE-5777-40A4-AFDA-A8B8633927DA}" type="presOf" srcId="{1A2E5B43-0024-4FF5-9A31-A8A3C74742CA}" destId="{6CA0CD48-E647-4D15-82C1-5B2B028A1A5B}" srcOrd="0" destOrd="0" presId="urn:microsoft.com/office/officeart/2018/layout/CircleProcess"/>
    <dgm:cxn modelId="{8BC0BAE7-0453-4C6B-86AD-EE9A3FA11512}" type="presOf" srcId="{8315BB62-1910-4F6D-B6B7-033B330A371E}" destId="{5A122F46-821C-4E9F-81BE-3945BCAAF489}" srcOrd="0" destOrd="0" presId="urn:microsoft.com/office/officeart/2018/layout/CircleProcess"/>
    <dgm:cxn modelId="{1A98B6E8-91AF-4DDA-8336-610C3A574688}" type="presOf" srcId="{CC4BEF16-19AF-4037-B1A6-0C135B14654D}" destId="{5E7B3D5E-6BFA-4EEE-A972-5F3ABD2E9DBB}" srcOrd="1" destOrd="0" presId="urn:microsoft.com/office/officeart/2018/layout/CircleProcess"/>
    <dgm:cxn modelId="{B3C508F8-FD0F-4904-988D-AF919804E81E}" srcId="{1A2E5B43-0024-4FF5-9A31-A8A3C74742CA}" destId="{CC4BEF16-19AF-4037-B1A6-0C135B14654D}" srcOrd="1" destOrd="0" parTransId="{5F97C6D1-EC8E-4568-B6F0-965862A6290E}" sibTransId="{2257DB07-6511-4112-94C5-D6A4768AF9D4}"/>
    <dgm:cxn modelId="{2710AC9D-FA4D-47C2-A70C-1F5A8364B613}" type="presParOf" srcId="{6CA0CD48-E647-4D15-82C1-5B2B028A1A5B}" destId="{3BE525D0-9056-4AF6-961D-154352B26B49}" srcOrd="0" destOrd="0" presId="urn:microsoft.com/office/officeart/2018/layout/CircleProcess"/>
    <dgm:cxn modelId="{2B462581-0078-4FA1-BC16-B1DF4560AD1A}" type="presParOf" srcId="{3BE525D0-9056-4AF6-961D-154352B26B49}" destId="{65D698CB-A932-4614-A6C8-8D6919EED0CC}" srcOrd="0" destOrd="0" presId="urn:microsoft.com/office/officeart/2018/layout/CircleProcess"/>
    <dgm:cxn modelId="{FC06DD8C-BE43-475B-AB52-E64B345432C5}" type="presParOf" srcId="{6CA0CD48-E647-4D15-82C1-5B2B028A1A5B}" destId="{7F1DBBC9-A5F7-4C16-9FD5-8BC73A5DE55F}" srcOrd="1" destOrd="0" presId="urn:microsoft.com/office/officeart/2018/layout/CircleProcess"/>
    <dgm:cxn modelId="{A1740A88-B6F8-4553-AF8D-5697E1F33BAA}" type="presParOf" srcId="{7F1DBBC9-A5F7-4C16-9FD5-8BC73A5DE55F}" destId="{C4BEE42D-C654-4C4F-8D45-5E29FBA508BA}" srcOrd="0" destOrd="0" presId="urn:microsoft.com/office/officeart/2018/layout/CircleProcess"/>
    <dgm:cxn modelId="{DD91EBF5-8BF1-4D3E-ADCE-CF0605BBD8D7}" type="presParOf" srcId="{6CA0CD48-E647-4D15-82C1-5B2B028A1A5B}" destId="{3979FFDE-444C-4315-9115-1908F50F654D}" srcOrd="2" destOrd="0" presId="urn:microsoft.com/office/officeart/2018/layout/CircleProcess"/>
    <dgm:cxn modelId="{FF8F5866-99B1-4F98-8EBD-34FC5FF3FC4B}" type="presParOf" srcId="{6CA0CD48-E647-4D15-82C1-5B2B028A1A5B}" destId="{4D4C0D29-293A-4443-B9BA-564668993E07}" srcOrd="3" destOrd="0" presId="urn:microsoft.com/office/officeart/2018/layout/CircleProcess"/>
    <dgm:cxn modelId="{1BB1CE1C-9B63-41F7-9206-A040DAEC0859}" type="presParOf" srcId="{4D4C0D29-293A-4443-B9BA-564668993E07}" destId="{C798BD85-4188-447A-9EE4-BB8E7DD2093D}" srcOrd="0" destOrd="0" presId="urn:microsoft.com/office/officeart/2018/layout/CircleProcess"/>
    <dgm:cxn modelId="{0D96166C-FDDD-48B8-8319-89F322F1B7A2}" type="presParOf" srcId="{6CA0CD48-E647-4D15-82C1-5B2B028A1A5B}" destId="{415210C7-CDE9-4DD2-8920-8D643B0DE764}" srcOrd="4" destOrd="0" presId="urn:microsoft.com/office/officeart/2018/layout/CircleProcess"/>
    <dgm:cxn modelId="{DE520DFA-2146-4590-8966-D4B05C8ACF35}" type="presParOf" srcId="{415210C7-CDE9-4DD2-8920-8D643B0DE764}" destId="{A06DEBE3-16F7-4B21-B8E7-D4326CA8D33A}" srcOrd="0" destOrd="0" presId="urn:microsoft.com/office/officeart/2018/layout/CircleProcess"/>
    <dgm:cxn modelId="{5B1193E3-DBC4-4AF0-8D57-6701B15DF6D1}" type="presParOf" srcId="{6CA0CD48-E647-4D15-82C1-5B2B028A1A5B}" destId="{1CD667F3-AFE4-4302-BF01-EC2404722718}" srcOrd="5" destOrd="0" presId="urn:microsoft.com/office/officeart/2018/layout/CircleProcess"/>
    <dgm:cxn modelId="{04AC29A1-AA6E-4F47-9C33-0C20843CA473}" type="presParOf" srcId="{6CA0CD48-E647-4D15-82C1-5B2B028A1A5B}" destId="{2B2428F0-D002-4DF0-8D95-1020CCE5AA98}" srcOrd="6" destOrd="0" presId="urn:microsoft.com/office/officeart/2018/layout/CircleProcess"/>
    <dgm:cxn modelId="{C59A3567-6A85-4317-AE27-856214B93367}" type="presParOf" srcId="{2B2428F0-D002-4DF0-8D95-1020CCE5AA98}" destId="{2478B68B-1B37-4181-9BA9-12F3E0270836}" srcOrd="0" destOrd="0" presId="urn:microsoft.com/office/officeart/2018/layout/CircleProcess"/>
    <dgm:cxn modelId="{4A9572E1-821D-4700-8A02-176214919669}" type="presParOf" srcId="{6CA0CD48-E647-4D15-82C1-5B2B028A1A5B}" destId="{15157454-0DCF-41E1-A04A-AC88AEDC10C5}" srcOrd="7" destOrd="0" presId="urn:microsoft.com/office/officeart/2018/layout/CircleProcess"/>
    <dgm:cxn modelId="{AEFBB879-5E41-423F-B462-8A694D43DD31}" type="presParOf" srcId="{15157454-0DCF-41E1-A04A-AC88AEDC10C5}" destId="{5A122F46-821C-4E9F-81BE-3945BCAAF489}" srcOrd="0" destOrd="0" presId="urn:microsoft.com/office/officeart/2018/layout/CircleProcess"/>
    <dgm:cxn modelId="{B3E2DE9B-7EAB-4772-9DD4-5275555BDE0A}" type="presParOf" srcId="{6CA0CD48-E647-4D15-82C1-5B2B028A1A5B}" destId="{B950A692-C9CD-4A8F-A7D3-DD26ABB99611}" srcOrd="8" destOrd="0" presId="urn:microsoft.com/office/officeart/2018/layout/CircleProcess"/>
    <dgm:cxn modelId="{A0BE11BA-4696-4162-A31F-0F4038B0A5D6}" type="presParOf" srcId="{6CA0CD48-E647-4D15-82C1-5B2B028A1A5B}" destId="{97572583-580A-4937-85B5-A6F7594EF72F}" srcOrd="9" destOrd="0" presId="urn:microsoft.com/office/officeart/2018/layout/CircleProcess"/>
    <dgm:cxn modelId="{D00E4FAC-3F40-4DB0-BB85-E7463777861D}" type="presParOf" srcId="{97572583-580A-4937-85B5-A6F7594EF72F}" destId="{1EF46C27-662E-4CAF-8469-A18781356EFD}" srcOrd="0" destOrd="0" presId="urn:microsoft.com/office/officeart/2018/layout/CircleProcess"/>
    <dgm:cxn modelId="{3E1F2490-7F3F-4C14-8A2A-EE063B657FDE}" type="presParOf" srcId="{6CA0CD48-E647-4D15-82C1-5B2B028A1A5B}" destId="{F02FA5FC-E58C-42E5-A438-452002F52699}" srcOrd="10" destOrd="0" presId="urn:microsoft.com/office/officeart/2018/layout/CircleProcess"/>
    <dgm:cxn modelId="{FBAB02F5-3E19-4F4B-866A-B9D176BAEAC6}" type="presParOf" srcId="{F02FA5FC-E58C-42E5-A438-452002F52699}" destId="{B57661CC-8D6C-4A6C-BACE-E68AA780A1A3}" srcOrd="0" destOrd="0" presId="urn:microsoft.com/office/officeart/2018/layout/CircleProcess"/>
    <dgm:cxn modelId="{60468BB0-2A67-4CFA-A1EC-747DDD7B1E8C}" type="presParOf" srcId="{6CA0CD48-E647-4D15-82C1-5B2B028A1A5B}" destId="{5E7B3D5E-6BFA-4EEE-A972-5F3ABD2E9DBB}" srcOrd="11" destOrd="0" presId="urn:microsoft.com/office/officeart/2018/layout/CircleProcess"/>
    <dgm:cxn modelId="{180649DA-3BED-4E65-BD52-245401678DC6}" type="presParOf" srcId="{6CA0CD48-E647-4D15-82C1-5B2B028A1A5B}" destId="{81FDAC52-2B33-4802-B641-E5E1C5A8D1F0}" srcOrd="12" destOrd="0" presId="urn:microsoft.com/office/officeart/2018/layout/CircleProcess"/>
    <dgm:cxn modelId="{172324A3-EB89-438E-8BCA-FDCD7D878373}" type="presParOf" srcId="{81FDAC52-2B33-4802-B641-E5E1C5A8D1F0}" destId="{8EF13E8C-7034-4B74-85B3-081CDEB43E46}" srcOrd="0" destOrd="0" presId="urn:microsoft.com/office/officeart/2018/layout/CircleProcess"/>
    <dgm:cxn modelId="{E2A44204-70E7-42EC-840D-3BE651FE7610}" type="presParOf" srcId="{6CA0CD48-E647-4D15-82C1-5B2B028A1A5B}" destId="{CD3B6D58-E0F1-4668-81B6-19B8088B5B51}" srcOrd="13" destOrd="0" presId="urn:microsoft.com/office/officeart/2018/layout/CircleProcess"/>
    <dgm:cxn modelId="{D9755636-8D0E-4309-8913-030036738D3F}" type="presParOf" srcId="{CD3B6D58-E0F1-4668-81B6-19B8088B5B51}" destId="{651D76E0-B8B9-43CA-9459-9BFAD9021711}" srcOrd="0" destOrd="0" presId="urn:microsoft.com/office/officeart/2018/layout/CircleProcess"/>
    <dgm:cxn modelId="{3B456DAC-BFA8-435C-89DA-02CD89604EDC}" type="presParOf" srcId="{6CA0CD48-E647-4D15-82C1-5B2B028A1A5B}" destId="{B518E1B8-A9DD-4F75-B311-CE376E771AB7}" srcOrd="14" destOrd="0" presId="urn:microsoft.com/office/officeart/2018/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9F9E07-0C8F-48AF-8816-1F027BAAED86}" type="doc">
      <dgm:prSet loTypeId="urn:microsoft.com/office/officeart/2018/layout/CircleProcess" loCatId="simpleprocesssa" qsTypeId="urn:microsoft.com/office/officeart/2005/8/quickstyle/simple1" qsCatId="simple" csTypeId="urn:microsoft.com/office/officeart/2005/8/colors/accent1_2" csCatId="accent1"/>
      <dgm:spPr/>
      <dgm:t>
        <a:bodyPr/>
        <a:lstStyle/>
        <a:p>
          <a:endParaRPr lang="en-US"/>
        </a:p>
      </dgm:t>
    </dgm:pt>
    <dgm:pt modelId="{1C8543F7-5345-497F-9769-6CA630A0EA18}">
      <dgm:prSet/>
      <dgm:spPr/>
      <dgm:t>
        <a:bodyPr/>
        <a:lstStyle/>
        <a:p>
          <a:r>
            <a:rPr lang="en-US"/>
            <a:t>Patient does not have to be in the office.</a:t>
          </a:r>
        </a:p>
      </dgm:t>
    </dgm:pt>
    <dgm:pt modelId="{8A308D7E-F47D-413E-B6CD-E1E888048367}" type="parTrans" cxnId="{C2737127-707A-424F-9D1D-4201474EA42B}">
      <dgm:prSet/>
      <dgm:spPr/>
      <dgm:t>
        <a:bodyPr/>
        <a:lstStyle/>
        <a:p>
          <a:endParaRPr lang="en-US"/>
        </a:p>
      </dgm:t>
    </dgm:pt>
    <dgm:pt modelId="{280D9320-4F84-42E3-941D-2E6DDD50D14A}" type="sibTrans" cxnId="{C2737127-707A-424F-9D1D-4201474EA42B}">
      <dgm:prSet/>
      <dgm:spPr/>
      <dgm:t>
        <a:bodyPr/>
        <a:lstStyle/>
        <a:p>
          <a:endParaRPr lang="en-US"/>
        </a:p>
      </dgm:t>
    </dgm:pt>
    <dgm:pt modelId="{22AECFDC-AE73-49D4-A2D3-C53E36777889}">
      <dgm:prSet/>
      <dgm:spPr/>
      <dgm:t>
        <a:bodyPr/>
        <a:lstStyle/>
        <a:p>
          <a:r>
            <a:rPr lang="en-US"/>
            <a:t>Excludes time spent by the clinical staff</a:t>
          </a:r>
        </a:p>
      </dgm:t>
    </dgm:pt>
    <dgm:pt modelId="{808D0186-AF96-42D1-A883-232EF2CF9345}" type="parTrans" cxnId="{FF8BFD59-0330-4CC2-9A1A-E00BC6076521}">
      <dgm:prSet/>
      <dgm:spPr/>
      <dgm:t>
        <a:bodyPr/>
        <a:lstStyle/>
        <a:p>
          <a:endParaRPr lang="en-US"/>
        </a:p>
      </dgm:t>
    </dgm:pt>
    <dgm:pt modelId="{E7DA2DA0-A32D-49F0-A1B1-D97CA98DA949}" type="sibTrans" cxnId="{FF8BFD59-0330-4CC2-9A1A-E00BC6076521}">
      <dgm:prSet/>
      <dgm:spPr/>
      <dgm:t>
        <a:bodyPr/>
        <a:lstStyle/>
        <a:p>
          <a:endParaRPr lang="en-US"/>
        </a:p>
      </dgm:t>
    </dgm:pt>
    <dgm:pt modelId="{B5A0B25E-59EC-4366-8DE9-D5C6C9DA9BD9}">
      <dgm:prSet/>
      <dgm:spPr/>
      <dgm:t>
        <a:bodyPr/>
        <a:lstStyle/>
        <a:p>
          <a:r>
            <a:rPr lang="en-US"/>
            <a:t>Excludes time spent performing procedures</a:t>
          </a:r>
        </a:p>
      </dgm:t>
    </dgm:pt>
    <dgm:pt modelId="{90437F30-7C98-4524-B4E8-2B1088C87CB0}" type="parTrans" cxnId="{5B98C3BB-6AF8-4228-A457-FC872EA1F999}">
      <dgm:prSet/>
      <dgm:spPr/>
      <dgm:t>
        <a:bodyPr/>
        <a:lstStyle/>
        <a:p>
          <a:endParaRPr lang="en-US"/>
        </a:p>
      </dgm:t>
    </dgm:pt>
    <dgm:pt modelId="{5828FB05-6D31-4DC5-9352-CEBDAA003B76}" type="sibTrans" cxnId="{5B98C3BB-6AF8-4228-A457-FC872EA1F999}">
      <dgm:prSet/>
      <dgm:spPr/>
      <dgm:t>
        <a:bodyPr/>
        <a:lstStyle/>
        <a:p>
          <a:endParaRPr lang="en-US"/>
        </a:p>
      </dgm:t>
    </dgm:pt>
    <dgm:pt modelId="{4FDB58EF-505B-4835-8328-2E89F32AD072}">
      <dgm:prSet/>
      <dgm:spPr/>
      <dgm:t>
        <a:bodyPr/>
        <a:lstStyle/>
        <a:p>
          <a:r>
            <a:rPr lang="en-US"/>
            <a:t>Includes time spent by NPs and PAs when co-seeing the patient.</a:t>
          </a:r>
        </a:p>
      </dgm:t>
    </dgm:pt>
    <dgm:pt modelId="{AFC639D5-F2F0-4D3C-80CC-46152B439838}" type="parTrans" cxnId="{2935D3B1-4581-4060-9C58-1866F1458B4A}">
      <dgm:prSet/>
      <dgm:spPr/>
      <dgm:t>
        <a:bodyPr/>
        <a:lstStyle/>
        <a:p>
          <a:endParaRPr lang="en-US"/>
        </a:p>
      </dgm:t>
    </dgm:pt>
    <dgm:pt modelId="{8DCC0F58-827A-4FC8-8F9D-A376A0E4B68C}" type="sibTrans" cxnId="{2935D3B1-4581-4060-9C58-1866F1458B4A}">
      <dgm:prSet/>
      <dgm:spPr/>
      <dgm:t>
        <a:bodyPr/>
        <a:lstStyle/>
        <a:p>
          <a:endParaRPr lang="en-US"/>
        </a:p>
      </dgm:t>
    </dgm:pt>
    <dgm:pt modelId="{934A628D-22C7-4626-8EB3-5B43B9478324}">
      <dgm:prSet/>
      <dgm:spPr/>
      <dgm:t>
        <a:bodyPr/>
        <a:lstStyle/>
        <a:p>
          <a:r>
            <a:rPr lang="en-US"/>
            <a:t>Count only one person per minute</a:t>
          </a:r>
        </a:p>
      </dgm:t>
    </dgm:pt>
    <dgm:pt modelId="{2D1424D3-D301-45DB-B63C-13AF8FF959DC}" type="parTrans" cxnId="{168C5A8E-4B76-491B-9D31-E1AC260BB703}">
      <dgm:prSet/>
      <dgm:spPr/>
      <dgm:t>
        <a:bodyPr/>
        <a:lstStyle/>
        <a:p>
          <a:endParaRPr lang="en-US"/>
        </a:p>
      </dgm:t>
    </dgm:pt>
    <dgm:pt modelId="{D0D17E35-DC3F-40B8-BC31-A6D5A80A9017}" type="sibTrans" cxnId="{168C5A8E-4B76-491B-9D31-E1AC260BB703}">
      <dgm:prSet/>
      <dgm:spPr/>
      <dgm:t>
        <a:bodyPr/>
        <a:lstStyle/>
        <a:p>
          <a:endParaRPr lang="en-US"/>
        </a:p>
      </dgm:t>
    </dgm:pt>
    <dgm:pt modelId="{142B8DF6-0379-4E57-BEF6-06A7D59EC7CE}" type="pres">
      <dgm:prSet presAssocID="{0A9F9E07-0C8F-48AF-8816-1F027BAAED86}" presName="Name0" presStyleCnt="0">
        <dgm:presLayoutVars>
          <dgm:chMax val="11"/>
          <dgm:chPref val="11"/>
          <dgm:dir/>
          <dgm:resizeHandles/>
        </dgm:presLayoutVars>
      </dgm:prSet>
      <dgm:spPr/>
    </dgm:pt>
    <dgm:pt modelId="{B8BC0660-0C9E-4D5C-ABE5-47CA9516D266}" type="pres">
      <dgm:prSet presAssocID="{934A628D-22C7-4626-8EB3-5B43B9478324}" presName="Accent5" presStyleCnt="0"/>
      <dgm:spPr/>
    </dgm:pt>
    <dgm:pt modelId="{1115B2EE-3D56-40DD-B14A-1C4C1FED177E}" type="pres">
      <dgm:prSet presAssocID="{934A628D-22C7-4626-8EB3-5B43B9478324}" presName="Accent" presStyleLbl="node1" presStyleIdx="0" presStyleCnt="10"/>
      <dgm:spPr/>
    </dgm:pt>
    <dgm:pt modelId="{7DDD808F-A4E9-44D9-BCB7-98886433EADC}" type="pres">
      <dgm:prSet presAssocID="{934A628D-22C7-4626-8EB3-5B43B9478324}" presName="ParentBackground5" presStyleCnt="0"/>
      <dgm:spPr/>
    </dgm:pt>
    <dgm:pt modelId="{BD1DD35B-6ACB-4415-88DE-47440D8BC43C}" type="pres">
      <dgm:prSet presAssocID="{934A628D-22C7-4626-8EB3-5B43B9478324}" presName="ParentBackground" presStyleLbl="node1" presStyleIdx="1" presStyleCnt="10"/>
      <dgm:spPr/>
    </dgm:pt>
    <dgm:pt modelId="{ADFE4602-BF5E-446E-A533-F7FAA6BA1085}" type="pres">
      <dgm:prSet presAssocID="{934A628D-22C7-4626-8EB3-5B43B9478324}" presName="Parent5" presStyleLbl="fgAcc0" presStyleIdx="0" presStyleCnt="0">
        <dgm:presLayoutVars>
          <dgm:chMax val="1"/>
          <dgm:chPref val="1"/>
          <dgm:bulletEnabled val="1"/>
        </dgm:presLayoutVars>
      </dgm:prSet>
      <dgm:spPr/>
    </dgm:pt>
    <dgm:pt modelId="{273EBE10-D036-4D18-8384-DBAB5FB5C347}" type="pres">
      <dgm:prSet presAssocID="{4FDB58EF-505B-4835-8328-2E89F32AD072}" presName="Accent4" presStyleCnt="0"/>
      <dgm:spPr/>
    </dgm:pt>
    <dgm:pt modelId="{FA8217CB-FD7C-41AB-8BA3-0D4561F21F21}" type="pres">
      <dgm:prSet presAssocID="{4FDB58EF-505B-4835-8328-2E89F32AD072}" presName="Accent" presStyleLbl="node1" presStyleIdx="2" presStyleCnt="10"/>
      <dgm:spPr/>
    </dgm:pt>
    <dgm:pt modelId="{67CED584-E4E1-4D38-B362-6230D17FC6FA}" type="pres">
      <dgm:prSet presAssocID="{4FDB58EF-505B-4835-8328-2E89F32AD072}" presName="ParentBackground4" presStyleCnt="0"/>
      <dgm:spPr/>
    </dgm:pt>
    <dgm:pt modelId="{BBA7DB76-E4EF-4DE0-BA2C-7266BCCA5200}" type="pres">
      <dgm:prSet presAssocID="{4FDB58EF-505B-4835-8328-2E89F32AD072}" presName="ParentBackground" presStyleLbl="node1" presStyleIdx="3" presStyleCnt="10"/>
      <dgm:spPr/>
    </dgm:pt>
    <dgm:pt modelId="{B9BAF3EA-62A7-4BB6-84EB-ECEA0B4AD561}" type="pres">
      <dgm:prSet presAssocID="{4FDB58EF-505B-4835-8328-2E89F32AD072}" presName="Parent4" presStyleLbl="fgAcc0" presStyleIdx="0" presStyleCnt="0">
        <dgm:presLayoutVars>
          <dgm:chMax val="1"/>
          <dgm:chPref val="1"/>
          <dgm:bulletEnabled val="1"/>
        </dgm:presLayoutVars>
      </dgm:prSet>
      <dgm:spPr/>
    </dgm:pt>
    <dgm:pt modelId="{3F0BA117-65AE-40B3-A8C5-C3DD81401255}" type="pres">
      <dgm:prSet presAssocID="{B5A0B25E-59EC-4366-8DE9-D5C6C9DA9BD9}" presName="Accent3" presStyleCnt="0"/>
      <dgm:spPr/>
    </dgm:pt>
    <dgm:pt modelId="{01839EFB-78B2-4860-82DC-3885F6F4C3B1}" type="pres">
      <dgm:prSet presAssocID="{B5A0B25E-59EC-4366-8DE9-D5C6C9DA9BD9}" presName="Accent" presStyleLbl="node1" presStyleIdx="4" presStyleCnt="10"/>
      <dgm:spPr/>
    </dgm:pt>
    <dgm:pt modelId="{49F71C85-97EC-41CA-9A5B-E65B8FA5AFE2}" type="pres">
      <dgm:prSet presAssocID="{B5A0B25E-59EC-4366-8DE9-D5C6C9DA9BD9}" presName="ParentBackground3" presStyleCnt="0"/>
      <dgm:spPr/>
    </dgm:pt>
    <dgm:pt modelId="{5FF95CF5-64F0-46ED-A20D-F9103CBCFA2E}" type="pres">
      <dgm:prSet presAssocID="{B5A0B25E-59EC-4366-8DE9-D5C6C9DA9BD9}" presName="ParentBackground" presStyleLbl="node1" presStyleIdx="5" presStyleCnt="10"/>
      <dgm:spPr/>
    </dgm:pt>
    <dgm:pt modelId="{4584538A-3EA5-46A5-80F5-88296CEC3C11}" type="pres">
      <dgm:prSet presAssocID="{B5A0B25E-59EC-4366-8DE9-D5C6C9DA9BD9}" presName="Parent3" presStyleLbl="fgAcc0" presStyleIdx="0" presStyleCnt="0">
        <dgm:presLayoutVars>
          <dgm:chMax val="1"/>
          <dgm:chPref val="1"/>
          <dgm:bulletEnabled val="1"/>
        </dgm:presLayoutVars>
      </dgm:prSet>
      <dgm:spPr/>
    </dgm:pt>
    <dgm:pt modelId="{2152E9A3-26BD-459E-911F-8225778EB353}" type="pres">
      <dgm:prSet presAssocID="{22AECFDC-AE73-49D4-A2D3-C53E36777889}" presName="Accent2" presStyleCnt="0"/>
      <dgm:spPr/>
    </dgm:pt>
    <dgm:pt modelId="{2AE5A839-F9CF-48B2-914F-2213657E014C}" type="pres">
      <dgm:prSet presAssocID="{22AECFDC-AE73-49D4-A2D3-C53E36777889}" presName="Accent" presStyleLbl="node1" presStyleIdx="6" presStyleCnt="10"/>
      <dgm:spPr/>
    </dgm:pt>
    <dgm:pt modelId="{FEBE7EBB-52B1-49FF-BB46-8ACBEC522B12}" type="pres">
      <dgm:prSet presAssocID="{22AECFDC-AE73-49D4-A2D3-C53E36777889}" presName="ParentBackground2" presStyleCnt="0"/>
      <dgm:spPr/>
    </dgm:pt>
    <dgm:pt modelId="{3803C372-9E30-4F1B-A1A4-96E3558B61E9}" type="pres">
      <dgm:prSet presAssocID="{22AECFDC-AE73-49D4-A2D3-C53E36777889}" presName="ParentBackground" presStyleLbl="node1" presStyleIdx="7" presStyleCnt="10"/>
      <dgm:spPr/>
    </dgm:pt>
    <dgm:pt modelId="{E7E08EC6-2361-4A82-AF1D-6895D28AC0E3}" type="pres">
      <dgm:prSet presAssocID="{22AECFDC-AE73-49D4-A2D3-C53E36777889}" presName="Parent2" presStyleLbl="fgAcc0" presStyleIdx="0" presStyleCnt="0">
        <dgm:presLayoutVars>
          <dgm:chMax val="1"/>
          <dgm:chPref val="1"/>
          <dgm:bulletEnabled val="1"/>
        </dgm:presLayoutVars>
      </dgm:prSet>
      <dgm:spPr/>
    </dgm:pt>
    <dgm:pt modelId="{89E02BE5-5FA5-4703-B892-EC5EAD80C6D8}" type="pres">
      <dgm:prSet presAssocID="{1C8543F7-5345-497F-9769-6CA630A0EA18}" presName="Accent1" presStyleCnt="0"/>
      <dgm:spPr/>
    </dgm:pt>
    <dgm:pt modelId="{42F27700-775F-4D62-89F3-8908A475E709}" type="pres">
      <dgm:prSet presAssocID="{1C8543F7-5345-497F-9769-6CA630A0EA18}" presName="Accent" presStyleLbl="node1" presStyleIdx="8" presStyleCnt="10"/>
      <dgm:spPr/>
    </dgm:pt>
    <dgm:pt modelId="{DCD19272-90D3-48D1-9CA6-5F9B134F599B}" type="pres">
      <dgm:prSet presAssocID="{1C8543F7-5345-497F-9769-6CA630A0EA18}" presName="ParentBackground1" presStyleCnt="0"/>
      <dgm:spPr/>
    </dgm:pt>
    <dgm:pt modelId="{B19DBA59-C22A-497F-8149-FFE3124F57AA}" type="pres">
      <dgm:prSet presAssocID="{1C8543F7-5345-497F-9769-6CA630A0EA18}" presName="ParentBackground" presStyleLbl="node1" presStyleIdx="9" presStyleCnt="10"/>
      <dgm:spPr/>
    </dgm:pt>
    <dgm:pt modelId="{9ED9C42B-9781-49CF-8CB9-4366EF61ED15}" type="pres">
      <dgm:prSet presAssocID="{1C8543F7-5345-497F-9769-6CA630A0EA18}" presName="Parent1" presStyleLbl="fgAcc0" presStyleIdx="0" presStyleCnt="0">
        <dgm:presLayoutVars>
          <dgm:chMax val="1"/>
          <dgm:chPref val="1"/>
          <dgm:bulletEnabled val="1"/>
        </dgm:presLayoutVars>
      </dgm:prSet>
      <dgm:spPr/>
    </dgm:pt>
  </dgm:ptLst>
  <dgm:cxnLst>
    <dgm:cxn modelId="{C2737127-707A-424F-9D1D-4201474EA42B}" srcId="{0A9F9E07-0C8F-48AF-8816-1F027BAAED86}" destId="{1C8543F7-5345-497F-9769-6CA630A0EA18}" srcOrd="0" destOrd="0" parTransId="{8A308D7E-F47D-413E-B6CD-E1E888048367}" sibTransId="{280D9320-4F84-42E3-941D-2E6DDD50D14A}"/>
    <dgm:cxn modelId="{831D5D28-B01C-43C5-AAB8-08E48FA556EA}" type="presOf" srcId="{22AECFDC-AE73-49D4-A2D3-C53E36777889}" destId="{3803C372-9E30-4F1B-A1A4-96E3558B61E9}" srcOrd="0" destOrd="0" presId="urn:microsoft.com/office/officeart/2018/layout/CircleProcess"/>
    <dgm:cxn modelId="{BD8C4A35-C7F7-4B96-BD9F-2CFDB3A5AE7D}" type="presOf" srcId="{0A9F9E07-0C8F-48AF-8816-1F027BAAED86}" destId="{142B8DF6-0379-4E57-BEF6-06A7D59EC7CE}" srcOrd="0" destOrd="0" presId="urn:microsoft.com/office/officeart/2018/layout/CircleProcess"/>
    <dgm:cxn modelId="{2597CB48-D77C-4C81-8AFB-F3C102E04AE1}" type="presOf" srcId="{22AECFDC-AE73-49D4-A2D3-C53E36777889}" destId="{E7E08EC6-2361-4A82-AF1D-6895D28AC0E3}" srcOrd="1" destOrd="0" presId="urn:microsoft.com/office/officeart/2018/layout/CircleProcess"/>
    <dgm:cxn modelId="{740DE169-8A23-4A82-8CFC-614718D8C32B}" type="presOf" srcId="{B5A0B25E-59EC-4366-8DE9-D5C6C9DA9BD9}" destId="{4584538A-3EA5-46A5-80F5-88296CEC3C11}" srcOrd="1" destOrd="0" presId="urn:microsoft.com/office/officeart/2018/layout/CircleProcess"/>
    <dgm:cxn modelId="{5B27414F-A69D-43E9-8AE7-2A86C46F8CE9}" type="presOf" srcId="{B5A0B25E-59EC-4366-8DE9-D5C6C9DA9BD9}" destId="{5FF95CF5-64F0-46ED-A20D-F9103CBCFA2E}" srcOrd="0" destOrd="0" presId="urn:microsoft.com/office/officeart/2018/layout/CircleProcess"/>
    <dgm:cxn modelId="{FF8BFD59-0330-4CC2-9A1A-E00BC6076521}" srcId="{0A9F9E07-0C8F-48AF-8816-1F027BAAED86}" destId="{22AECFDC-AE73-49D4-A2D3-C53E36777889}" srcOrd="1" destOrd="0" parTransId="{808D0186-AF96-42D1-A883-232EF2CF9345}" sibTransId="{E7DA2DA0-A32D-49F0-A1B1-D97CA98DA949}"/>
    <dgm:cxn modelId="{22FED37C-2B2B-4381-830C-E9C024AFB229}" type="presOf" srcId="{934A628D-22C7-4626-8EB3-5B43B9478324}" destId="{ADFE4602-BF5E-446E-A533-F7FAA6BA1085}" srcOrd="1" destOrd="0" presId="urn:microsoft.com/office/officeart/2018/layout/CircleProcess"/>
    <dgm:cxn modelId="{08D7FB7E-C12B-419C-8FD0-CFBB0CD6F7F3}" type="presOf" srcId="{1C8543F7-5345-497F-9769-6CA630A0EA18}" destId="{B19DBA59-C22A-497F-8149-FFE3124F57AA}" srcOrd="0" destOrd="0" presId="urn:microsoft.com/office/officeart/2018/layout/CircleProcess"/>
    <dgm:cxn modelId="{168C5A8E-4B76-491B-9D31-E1AC260BB703}" srcId="{0A9F9E07-0C8F-48AF-8816-1F027BAAED86}" destId="{934A628D-22C7-4626-8EB3-5B43B9478324}" srcOrd="4" destOrd="0" parTransId="{2D1424D3-D301-45DB-B63C-13AF8FF959DC}" sibTransId="{D0D17E35-DC3F-40B8-BC31-A6D5A80A9017}"/>
    <dgm:cxn modelId="{6D5FD899-AB18-4821-A83E-6B60DF6D97E7}" type="presOf" srcId="{1C8543F7-5345-497F-9769-6CA630A0EA18}" destId="{9ED9C42B-9781-49CF-8CB9-4366EF61ED15}" srcOrd="1" destOrd="0" presId="urn:microsoft.com/office/officeart/2018/layout/CircleProcess"/>
    <dgm:cxn modelId="{2935D3B1-4581-4060-9C58-1866F1458B4A}" srcId="{0A9F9E07-0C8F-48AF-8816-1F027BAAED86}" destId="{4FDB58EF-505B-4835-8328-2E89F32AD072}" srcOrd="3" destOrd="0" parTransId="{AFC639D5-F2F0-4D3C-80CC-46152B439838}" sibTransId="{8DCC0F58-827A-4FC8-8F9D-A376A0E4B68C}"/>
    <dgm:cxn modelId="{5B98C3BB-6AF8-4228-A457-FC872EA1F999}" srcId="{0A9F9E07-0C8F-48AF-8816-1F027BAAED86}" destId="{B5A0B25E-59EC-4366-8DE9-D5C6C9DA9BD9}" srcOrd="2" destOrd="0" parTransId="{90437F30-7C98-4524-B4E8-2B1088C87CB0}" sibTransId="{5828FB05-6D31-4DC5-9352-CEBDAA003B76}"/>
    <dgm:cxn modelId="{73AB96DD-D984-414E-B38A-5BD4D5EAFCCE}" type="presOf" srcId="{934A628D-22C7-4626-8EB3-5B43B9478324}" destId="{BD1DD35B-6ACB-4415-88DE-47440D8BC43C}" srcOrd="0" destOrd="0" presId="urn:microsoft.com/office/officeart/2018/layout/CircleProcess"/>
    <dgm:cxn modelId="{A6FFF2EA-10B3-4A52-91E9-39D0A28CF7E8}" type="presOf" srcId="{4FDB58EF-505B-4835-8328-2E89F32AD072}" destId="{B9BAF3EA-62A7-4BB6-84EB-ECEA0B4AD561}" srcOrd="1" destOrd="0" presId="urn:microsoft.com/office/officeart/2018/layout/CircleProcess"/>
    <dgm:cxn modelId="{049334F2-344C-47FC-9D65-150433FC5659}" type="presOf" srcId="{4FDB58EF-505B-4835-8328-2E89F32AD072}" destId="{BBA7DB76-E4EF-4DE0-BA2C-7266BCCA5200}" srcOrd="0" destOrd="0" presId="urn:microsoft.com/office/officeart/2018/layout/CircleProcess"/>
    <dgm:cxn modelId="{B005C993-BCD8-4D3D-88D8-640A9C5A5F6C}" type="presParOf" srcId="{142B8DF6-0379-4E57-BEF6-06A7D59EC7CE}" destId="{B8BC0660-0C9E-4D5C-ABE5-47CA9516D266}" srcOrd="0" destOrd="0" presId="urn:microsoft.com/office/officeart/2018/layout/CircleProcess"/>
    <dgm:cxn modelId="{64A61E53-6ED7-4BC5-8736-A3444BDB9A6F}" type="presParOf" srcId="{B8BC0660-0C9E-4D5C-ABE5-47CA9516D266}" destId="{1115B2EE-3D56-40DD-B14A-1C4C1FED177E}" srcOrd="0" destOrd="0" presId="urn:microsoft.com/office/officeart/2018/layout/CircleProcess"/>
    <dgm:cxn modelId="{29A00464-AB99-4A3C-AA61-94E3CE3E0648}" type="presParOf" srcId="{142B8DF6-0379-4E57-BEF6-06A7D59EC7CE}" destId="{7DDD808F-A4E9-44D9-BCB7-98886433EADC}" srcOrd="1" destOrd="0" presId="urn:microsoft.com/office/officeart/2018/layout/CircleProcess"/>
    <dgm:cxn modelId="{8948DCF7-51A2-4237-97CA-83ACE5F870DD}" type="presParOf" srcId="{7DDD808F-A4E9-44D9-BCB7-98886433EADC}" destId="{BD1DD35B-6ACB-4415-88DE-47440D8BC43C}" srcOrd="0" destOrd="0" presId="urn:microsoft.com/office/officeart/2018/layout/CircleProcess"/>
    <dgm:cxn modelId="{99D2F7EB-046E-45EC-A7B1-BA96726CDAAB}" type="presParOf" srcId="{142B8DF6-0379-4E57-BEF6-06A7D59EC7CE}" destId="{ADFE4602-BF5E-446E-A533-F7FAA6BA1085}" srcOrd="2" destOrd="0" presId="urn:microsoft.com/office/officeart/2018/layout/CircleProcess"/>
    <dgm:cxn modelId="{4F4FE15D-BBBB-455C-9051-A990F38FEBE0}" type="presParOf" srcId="{142B8DF6-0379-4E57-BEF6-06A7D59EC7CE}" destId="{273EBE10-D036-4D18-8384-DBAB5FB5C347}" srcOrd="3" destOrd="0" presId="urn:microsoft.com/office/officeart/2018/layout/CircleProcess"/>
    <dgm:cxn modelId="{66F02C31-392A-4064-B7A3-A069FF21A372}" type="presParOf" srcId="{273EBE10-D036-4D18-8384-DBAB5FB5C347}" destId="{FA8217CB-FD7C-41AB-8BA3-0D4561F21F21}" srcOrd="0" destOrd="0" presId="urn:microsoft.com/office/officeart/2018/layout/CircleProcess"/>
    <dgm:cxn modelId="{97E1B407-89AA-4E2C-899A-71A5E5C2C5A6}" type="presParOf" srcId="{142B8DF6-0379-4E57-BEF6-06A7D59EC7CE}" destId="{67CED584-E4E1-4D38-B362-6230D17FC6FA}" srcOrd="4" destOrd="0" presId="urn:microsoft.com/office/officeart/2018/layout/CircleProcess"/>
    <dgm:cxn modelId="{AA00CBC9-F2D6-4D14-94B1-1058DE665B2E}" type="presParOf" srcId="{67CED584-E4E1-4D38-B362-6230D17FC6FA}" destId="{BBA7DB76-E4EF-4DE0-BA2C-7266BCCA5200}" srcOrd="0" destOrd="0" presId="urn:microsoft.com/office/officeart/2018/layout/CircleProcess"/>
    <dgm:cxn modelId="{CC5BE717-73F1-4CC8-BA7D-84413ED92A73}" type="presParOf" srcId="{142B8DF6-0379-4E57-BEF6-06A7D59EC7CE}" destId="{B9BAF3EA-62A7-4BB6-84EB-ECEA0B4AD561}" srcOrd="5" destOrd="0" presId="urn:microsoft.com/office/officeart/2018/layout/CircleProcess"/>
    <dgm:cxn modelId="{DCACFC29-17D1-4B83-9826-5AA40DDFD34F}" type="presParOf" srcId="{142B8DF6-0379-4E57-BEF6-06A7D59EC7CE}" destId="{3F0BA117-65AE-40B3-A8C5-C3DD81401255}" srcOrd="6" destOrd="0" presId="urn:microsoft.com/office/officeart/2018/layout/CircleProcess"/>
    <dgm:cxn modelId="{8C2D4B13-5E53-4070-A0D6-8870BBE87221}" type="presParOf" srcId="{3F0BA117-65AE-40B3-A8C5-C3DD81401255}" destId="{01839EFB-78B2-4860-82DC-3885F6F4C3B1}" srcOrd="0" destOrd="0" presId="urn:microsoft.com/office/officeart/2018/layout/CircleProcess"/>
    <dgm:cxn modelId="{49DA5825-21F1-44E5-B295-5D7FF2DA1DCA}" type="presParOf" srcId="{142B8DF6-0379-4E57-BEF6-06A7D59EC7CE}" destId="{49F71C85-97EC-41CA-9A5B-E65B8FA5AFE2}" srcOrd="7" destOrd="0" presId="urn:microsoft.com/office/officeart/2018/layout/CircleProcess"/>
    <dgm:cxn modelId="{56DCC086-5B9F-4E57-9B77-925C20583A76}" type="presParOf" srcId="{49F71C85-97EC-41CA-9A5B-E65B8FA5AFE2}" destId="{5FF95CF5-64F0-46ED-A20D-F9103CBCFA2E}" srcOrd="0" destOrd="0" presId="urn:microsoft.com/office/officeart/2018/layout/CircleProcess"/>
    <dgm:cxn modelId="{913A7660-BFEC-4283-AE01-FBBC69DC2EC6}" type="presParOf" srcId="{142B8DF6-0379-4E57-BEF6-06A7D59EC7CE}" destId="{4584538A-3EA5-46A5-80F5-88296CEC3C11}" srcOrd="8" destOrd="0" presId="urn:microsoft.com/office/officeart/2018/layout/CircleProcess"/>
    <dgm:cxn modelId="{F10BE430-B9E5-48A1-BC29-D8185133B866}" type="presParOf" srcId="{142B8DF6-0379-4E57-BEF6-06A7D59EC7CE}" destId="{2152E9A3-26BD-459E-911F-8225778EB353}" srcOrd="9" destOrd="0" presId="urn:microsoft.com/office/officeart/2018/layout/CircleProcess"/>
    <dgm:cxn modelId="{AB5E8851-DABE-431A-9C43-53DAF3F60AA8}" type="presParOf" srcId="{2152E9A3-26BD-459E-911F-8225778EB353}" destId="{2AE5A839-F9CF-48B2-914F-2213657E014C}" srcOrd="0" destOrd="0" presId="urn:microsoft.com/office/officeart/2018/layout/CircleProcess"/>
    <dgm:cxn modelId="{861E361B-7AA4-4150-B642-194959869F22}" type="presParOf" srcId="{142B8DF6-0379-4E57-BEF6-06A7D59EC7CE}" destId="{FEBE7EBB-52B1-49FF-BB46-8ACBEC522B12}" srcOrd="10" destOrd="0" presId="urn:microsoft.com/office/officeart/2018/layout/CircleProcess"/>
    <dgm:cxn modelId="{45BC407A-7A97-41A2-947D-58317607251F}" type="presParOf" srcId="{FEBE7EBB-52B1-49FF-BB46-8ACBEC522B12}" destId="{3803C372-9E30-4F1B-A1A4-96E3558B61E9}" srcOrd="0" destOrd="0" presId="urn:microsoft.com/office/officeart/2018/layout/CircleProcess"/>
    <dgm:cxn modelId="{8C36A91A-3D10-4C3D-A22F-475938827FCD}" type="presParOf" srcId="{142B8DF6-0379-4E57-BEF6-06A7D59EC7CE}" destId="{E7E08EC6-2361-4A82-AF1D-6895D28AC0E3}" srcOrd="11" destOrd="0" presId="urn:microsoft.com/office/officeart/2018/layout/CircleProcess"/>
    <dgm:cxn modelId="{FA120156-85C7-46DA-ADF5-8B0857D0F2E4}" type="presParOf" srcId="{142B8DF6-0379-4E57-BEF6-06A7D59EC7CE}" destId="{89E02BE5-5FA5-4703-B892-EC5EAD80C6D8}" srcOrd="12" destOrd="0" presId="urn:microsoft.com/office/officeart/2018/layout/CircleProcess"/>
    <dgm:cxn modelId="{42596C73-DB39-4536-A6C6-17CFE6077023}" type="presParOf" srcId="{89E02BE5-5FA5-4703-B892-EC5EAD80C6D8}" destId="{42F27700-775F-4D62-89F3-8908A475E709}" srcOrd="0" destOrd="0" presId="urn:microsoft.com/office/officeart/2018/layout/CircleProcess"/>
    <dgm:cxn modelId="{C33F1AF5-DEE6-49B4-B7A2-5984D8B84D69}" type="presParOf" srcId="{142B8DF6-0379-4E57-BEF6-06A7D59EC7CE}" destId="{DCD19272-90D3-48D1-9CA6-5F9B134F599B}" srcOrd="13" destOrd="0" presId="urn:microsoft.com/office/officeart/2018/layout/CircleProcess"/>
    <dgm:cxn modelId="{BEDE3A87-37A5-4980-8D43-C5E4E6D27F91}" type="presParOf" srcId="{DCD19272-90D3-48D1-9CA6-5F9B134F599B}" destId="{B19DBA59-C22A-497F-8149-FFE3124F57AA}" srcOrd="0" destOrd="0" presId="urn:microsoft.com/office/officeart/2018/layout/CircleProcess"/>
    <dgm:cxn modelId="{14318639-1DDB-4F74-9F79-403E5B2C0471}" type="presParOf" srcId="{142B8DF6-0379-4E57-BEF6-06A7D59EC7CE}" destId="{9ED9C42B-9781-49CF-8CB9-4366EF61ED15}" srcOrd="14" destOrd="0" presId="urn:microsoft.com/office/officeart/2018/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C7945B4-4BDB-4336-90FC-F9153495913A}" type="doc">
      <dgm:prSet loTypeId="urn:microsoft.com/office/officeart/2005/8/layout/process5" loCatId="process" qsTypeId="urn:microsoft.com/office/officeart/2005/8/quickstyle/simple1" qsCatId="simple" csTypeId="urn:microsoft.com/office/officeart/2005/8/colors/accent1_2" csCatId="accent1"/>
      <dgm:spPr/>
      <dgm:t>
        <a:bodyPr/>
        <a:lstStyle/>
        <a:p>
          <a:endParaRPr lang="en-US"/>
        </a:p>
      </dgm:t>
    </dgm:pt>
    <dgm:pt modelId="{74C16F39-8224-463B-A7A8-2DB80DC0A8C0}">
      <dgm:prSet/>
      <dgm:spPr/>
      <dgm:t>
        <a:bodyPr/>
        <a:lstStyle/>
        <a:p>
          <a:r>
            <a:rPr lang="en-IN"/>
            <a:t>Report this code if the visit goes 15 minutes more than the time started for 99205 and 99215.</a:t>
          </a:r>
          <a:endParaRPr lang="en-US"/>
        </a:p>
      </dgm:t>
    </dgm:pt>
    <dgm:pt modelId="{C7C3E212-893E-46D5-8424-5858079E8A35}" type="parTrans" cxnId="{A76F1D45-FC89-416A-ACF2-EBF8536613FD}">
      <dgm:prSet/>
      <dgm:spPr/>
      <dgm:t>
        <a:bodyPr/>
        <a:lstStyle/>
        <a:p>
          <a:endParaRPr lang="en-US"/>
        </a:p>
      </dgm:t>
    </dgm:pt>
    <dgm:pt modelId="{5A96E784-D93F-4647-8A78-DAAA1BA54E9C}" type="sibTrans" cxnId="{A76F1D45-FC89-416A-ACF2-EBF8536613FD}">
      <dgm:prSet/>
      <dgm:spPr/>
      <dgm:t>
        <a:bodyPr/>
        <a:lstStyle/>
        <a:p>
          <a:endParaRPr lang="en-US"/>
        </a:p>
      </dgm:t>
    </dgm:pt>
    <dgm:pt modelId="{413A4B43-25B0-487C-A733-52B0FBCB8E22}">
      <dgm:prSet/>
      <dgm:spPr/>
      <dgm:t>
        <a:bodyPr/>
        <a:lstStyle/>
        <a:p>
          <a:r>
            <a:rPr lang="en-IN"/>
            <a:t>Report </a:t>
          </a:r>
          <a:r>
            <a:rPr lang="en-IN" b="1"/>
            <a:t>99417</a:t>
          </a:r>
          <a:r>
            <a:rPr lang="en-IN"/>
            <a:t> for each 15-minute increment.</a:t>
          </a:r>
          <a:endParaRPr lang="en-US"/>
        </a:p>
      </dgm:t>
    </dgm:pt>
    <dgm:pt modelId="{6C55066E-266E-444C-9193-AAAA11BEEDB0}" type="parTrans" cxnId="{4391A585-C8F0-49BA-B52A-5045D5D316E6}">
      <dgm:prSet/>
      <dgm:spPr/>
      <dgm:t>
        <a:bodyPr/>
        <a:lstStyle/>
        <a:p>
          <a:endParaRPr lang="en-US"/>
        </a:p>
      </dgm:t>
    </dgm:pt>
    <dgm:pt modelId="{51C5A72C-AB6C-4BFB-B133-DEFBA5242B16}" type="sibTrans" cxnId="{4391A585-C8F0-49BA-B52A-5045D5D316E6}">
      <dgm:prSet/>
      <dgm:spPr/>
      <dgm:t>
        <a:bodyPr/>
        <a:lstStyle/>
        <a:p>
          <a:endParaRPr lang="en-US"/>
        </a:p>
      </dgm:t>
    </dgm:pt>
    <dgm:pt modelId="{68BA22C1-1DD6-4ECB-AD1D-670B64F049C2}">
      <dgm:prSet/>
      <dgm:spPr/>
      <dgm:t>
        <a:bodyPr/>
        <a:lstStyle/>
        <a:p>
          <a:r>
            <a:rPr lang="en-IN"/>
            <a:t>Must be a complete 15 minutes to report. No rounding up.</a:t>
          </a:r>
          <a:endParaRPr lang="en-US"/>
        </a:p>
      </dgm:t>
    </dgm:pt>
    <dgm:pt modelId="{98954DA2-1533-4BD5-894B-7DD64081380B}" type="parTrans" cxnId="{724DA8DB-21A4-4B40-844D-3DB76C00CE3E}">
      <dgm:prSet/>
      <dgm:spPr/>
      <dgm:t>
        <a:bodyPr/>
        <a:lstStyle/>
        <a:p>
          <a:endParaRPr lang="en-US"/>
        </a:p>
      </dgm:t>
    </dgm:pt>
    <dgm:pt modelId="{1754EE7B-A583-4A2E-B799-48162D4FBC9B}" type="sibTrans" cxnId="{724DA8DB-21A4-4B40-844D-3DB76C00CE3E}">
      <dgm:prSet/>
      <dgm:spPr/>
      <dgm:t>
        <a:bodyPr/>
        <a:lstStyle/>
        <a:p>
          <a:endParaRPr lang="en-US"/>
        </a:p>
      </dgm:t>
    </dgm:pt>
    <dgm:pt modelId="{9CC16C8F-2917-4D9B-AF2D-3ED7B76A33EF}">
      <dgm:prSet/>
      <dgm:spPr/>
      <dgm:t>
        <a:bodyPr/>
        <a:lstStyle/>
        <a:p>
          <a:r>
            <a:rPr lang="en-IN"/>
            <a:t>Do Not Use existing prolonged services codes on the same DOS.</a:t>
          </a:r>
          <a:endParaRPr lang="en-US"/>
        </a:p>
      </dgm:t>
    </dgm:pt>
    <dgm:pt modelId="{8918939A-19FD-462E-B139-3C9C0DF4E715}" type="parTrans" cxnId="{1DD7F5BA-D724-4B3A-9703-A47B825A2EC7}">
      <dgm:prSet/>
      <dgm:spPr/>
      <dgm:t>
        <a:bodyPr/>
        <a:lstStyle/>
        <a:p>
          <a:endParaRPr lang="en-US"/>
        </a:p>
      </dgm:t>
    </dgm:pt>
    <dgm:pt modelId="{47CA6F0B-E790-41F7-807F-AF1F8CD23E8A}" type="sibTrans" cxnId="{1DD7F5BA-D724-4B3A-9703-A47B825A2EC7}">
      <dgm:prSet/>
      <dgm:spPr/>
      <dgm:t>
        <a:bodyPr/>
        <a:lstStyle/>
        <a:p>
          <a:endParaRPr lang="en-US"/>
        </a:p>
      </dgm:t>
    </dgm:pt>
    <dgm:pt modelId="{F918110E-DC97-4350-B2EB-04DA016E8A94}" type="pres">
      <dgm:prSet presAssocID="{7C7945B4-4BDB-4336-90FC-F9153495913A}" presName="diagram" presStyleCnt="0">
        <dgm:presLayoutVars>
          <dgm:dir/>
          <dgm:resizeHandles val="exact"/>
        </dgm:presLayoutVars>
      </dgm:prSet>
      <dgm:spPr/>
    </dgm:pt>
    <dgm:pt modelId="{38F7DC6F-C032-4082-8079-CC0C2247D27A}" type="pres">
      <dgm:prSet presAssocID="{74C16F39-8224-463B-A7A8-2DB80DC0A8C0}" presName="node" presStyleLbl="node1" presStyleIdx="0" presStyleCnt="4">
        <dgm:presLayoutVars>
          <dgm:bulletEnabled val="1"/>
        </dgm:presLayoutVars>
      </dgm:prSet>
      <dgm:spPr/>
    </dgm:pt>
    <dgm:pt modelId="{153C1E01-C514-4925-87FF-712F95A17B19}" type="pres">
      <dgm:prSet presAssocID="{5A96E784-D93F-4647-8A78-DAAA1BA54E9C}" presName="sibTrans" presStyleLbl="sibTrans2D1" presStyleIdx="0" presStyleCnt="3"/>
      <dgm:spPr/>
    </dgm:pt>
    <dgm:pt modelId="{388E6B06-F30D-475F-89BF-6B6C0201515B}" type="pres">
      <dgm:prSet presAssocID="{5A96E784-D93F-4647-8A78-DAAA1BA54E9C}" presName="connectorText" presStyleLbl="sibTrans2D1" presStyleIdx="0" presStyleCnt="3"/>
      <dgm:spPr/>
    </dgm:pt>
    <dgm:pt modelId="{007AD5D5-7E1B-4B92-BCB3-176634B9B91B}" type="pres">
      <dgm:prSet presAssocID="{413A4B43-25B0-487C-A733-52B0FBCB8E22}" presName="node" presStyleLbl="node1" presStyleIdx="1" presStyleCnt="4">
        <dgm:presLayoutVars>
          <dgm:bulletEnabled val="1"/>
        </dgm:presLayoutVars>
      </dgm:prSet>
      <dgm:spPr/>
    </dgm:pt>
    <dgm:pt modelId="{63811B9C-B7DD-4FE1-A409-7DD705FB22EB}" type="pres">
      <dgm:prSet presAssocID="{51C5A72C-AB6C-4BFB-B133-DEFBA5242B16}" presName="sibTrans" presStyleLbl="sibTrans2D1" presStyleIdx="1" presStyleCnt="3"/>
      <dgm:spPr/>
    </dgm:pt>
    <dgm:pt modelId="{7980CBBD-6DFA-4355-AE48-435803A415AF}" type="pres">
      <dgm:prSet presAssocID="{51C5A72C-AB6C-4BFB-B133-DEFBA5242B16}" presName="connectorText" presStyleLbl="sibTrans2D1" presStyleIdx="1" presStyleCnt="3"/>
      <dgm:spPr/>
    </dgm:pt>
    <dgm:pt modelId="{8EA78BE5-B022-4936-B811-AA91608D68DF}" type="pres">
      <dgm:prSet presAssocID="{68BA22C1-1DD6-4ECB-AD1D-670B64F049C2}" presName="node" presStyleLbl="node1" presStyleIdx="2" presStyleCnt="4">
        <dgm:presLayoutVars>
          <dgm:bulletEnabled val="1"/>
        </dgm:presLayoutVars>
      </dgm:prSet>
      <dgm:spPr/>
    </dgm:pt>
    <dgm:pt modelId="{91466388-438D-4412-94B9-8EC8F556D865}" type="pres">
      <dgm:prSet presAssocID="{1754EE7B-A583-4A2E-B799-48162D4FBC9B}" presName="sibTrans" presStyleLbl="sibTrans2D1" presStyleIdx="2" presStyleCnt="3"/>
      <dgm:spPr/>
    </dgm:pt>
    <dgm:pt modelId="{5ABCEA3C-2F23-43BD-A325-6BC21D660622}" type="pres">
      <dgm:prSet presAssocID="{1754EE7B-A583-4A2E-B799-48162D4FBC9B}" presName="connectorText" presStyleLbl="sibTrans2D1" presStyleIdx="2" presStyleCnt="3"/>
      <dgm:spPr/>
    </dgm:pt>
    <dgm:pt modelId="{C64950DB-1420-4BFA-B71C-C431BDC1B00F}" type="pres">
      <dgm:prSet presAssocID="{9CC16C8F-2917-4D9B-AF2D-3ED7B76A33EF}" presName="node" presStyleLbl="node1" presStyleIdx="3" presStyleCnt="4">
        <dgm:presLayoutVars>
          <dgm:bulletEnabled val="1"/>
        </dgm:presLayoutVars>
      </dgm:prSet>
      <dgm:spPr/>
    </dgm:pt>
  </dgm:ptLst>
  <dgm:cxnLst>
    <dgm:cxn modelId="{573D431B-4F3A-4AA5-A647-1D556B5E2BBD}" type="presOf" srcId="{5A96E784-D93F-4647-8A78-DAAA1BA54E9C}" destId="{153C1E01-C514-4925-87FF-712F95A17B19}" srcOrd="0" destOrd="0" presId="urn:microsoft.com/office/officeart/2005/8/layout/process5"/>
    <dgm:cxn modelId="{4082B226-C04F-4177-AC31-0819A38E8B86}" type="presOf" srcId="{413A4B43-25B0-487C-A733-52B0FBCB8E22}" destId="{007AD5D5-7E1B-4B92-BCB3-176634B9B91B}" srcOrd="0" destOrd="0" presId="urn:microsoft.com/office/officeart/2005/8/layout/process5"/>
    <dgm:cxn modelId="{AFF78563-82B4-48AA-AC26-1BE4F4E3977B}" type="presOf" srcId="{1754EE7B-A583-4A2E-B799-48162D4FBC9B}" destId="{91466388-438D-4412-94B9-8EC8F556D865}" srcOrd="0" destOrd="0" presId="urn:microsoft.com/office/officeart/2005/8/layout/process5"/>
    <dgm:cxn modelId="{A76F1D45-FC89-416A-ACF2-EBF8536613FD}" srcId="{7C7945B4-4BDB-4336-90FC-F9153495913A}" destId="{74C16F39-8224-463B-A7A8-2DB80DC0A8C0}" srcOrd="0" destOrd="0" parTransId="{C7C3E212-893E-46D5-8424-5858079E8A35}" sibTransId="{5A96E784-D93F-4647-8A78-DAAA1BA54E9C}"/>
    <dgm:cxn modelId="{E620B656-A763-4CE9-948F-844426D2B348}" type="presOf" srcId="{9CC16C8F-2917-4D9B-AF2D-3ED7B76A33EF}" destId="{C64950DB-1420-4BFA-B71C-C431BDC1B00F}" srcOrd="0" destOrd="0" presId="urn:microsoft.com/office/officeart/2005/8/layout/process5"/>
    <dgm:cxn modelId="{968A3781-223A-45B0-8F4D-58A0426BBAB5}" type="presOf" srcId="{51C5A72C-AB6C-4BFB-B133-DEFBA5242B16}" destId="{7980CBBD-6DFA-4355-AE48-435803A415AF}" srcOrd="1" destOrd="0" presId="urn:microsoft.com/office/officeart/2005/8/layout/process5"/>
    <dgm:cxn modelId="{4391A585-C8F0-49BA-B52A-5045D5D316E6}" srcId="{7C7945B4-4BDB-4336-90FC-F9153495913A}" destId="{413A4B43-25B0-487C-A733-52B0FBCB8E22}" srcOrd="1" destOrd="0" parTransId="{6C55066E-266E-444C-9193-AAAA11BEEDB0}" sibTransId="{51C5A72C-AB6C-4BFB-B133-DEFBA5242B16}"/>
    <dgm:cxn modelId="{956BCC9C-D1BF-4803-B6D9-BD3F28B3103D}" type="presOf" srcId="{51C5A72C-AB6C-4BFB-B133-DEFBA5242B16}" destId="{63811B9C-B7DD-4FE1-A409-7DD705FB22EB}" srcOrd="0" destOrd="0" presId="urn:microsoft.com/office/officeart/2005/8/layout/process5"/>
    <dgm:cxn modelId="{DA1531BA-7777-4779-9598-691FB6FC2CC4}" type="presOf" srcId="{7C7945B4-4BDB-4336-90FC-F9153495913A}" destId="{F918110E-DC97-4350-B2EB-04DA016E8A94}" srcOrd="0" destOrd="0" presId="urn:microsoft.com/office/officeart/2005/8/layout/process5"/>
    <dgm:cxn modelId="{1DD7F5BA-D724-4B3A-9703-A47B825A2EC7}" srcId="{7C7945B4-4BDB-4336-90FC-F9153495913A}" destId="{9CC16C8F-2917-4D9B-AF2D-3ED7B76A33EF}" srcOrd="3" destOrd="0" parTransId="{8918939A-19FD-462E-B139-3C9C0DF4E715}" sibTransId="{47CA6F0B-E790-41F7-807F-AF1F8CD23E8A}"/>
    <dgm:cxn modelId="{92400FBD-8AA5-4521-BCC2-1B32C72F728C}" type="presOf" srcId="{74C16F39-8224-463B-A7A8-2DB80DC0A8C0}" destId="{38F7DC6F-C032-4082-8079-CC0C2247D27A}" srcOrd="0" destOrd="0" presId="urn:microsoft.com/office/officeart/2005/8/layout/process5"/>
    <dgm:cxn modelId="{C34D45D6-0EB3-48F9-BFBB-0D089120208E}" type="presOf" srcId="{68BA22C1-1DD6-4ECB-AD1D-670B64F049C2}" destId="{8EA78BE5-B022-4936-B811-AA91608D68DF}" srcOrd="0" destOrd="0" presId="urn:microsoft.com/office/officeart/2005/8/layout/process5"/>
    <dgm:cxn modelId="{724DA8DB-21A4-4B40-844D-3DB76C00CE3E}" srcId="{7C7945B4-4BDB-4336-90FC-F9153495913A}" destId="{68BA22C1-1DD6-4ECB-AD1D-670B64F049C2}" srcOrd="2" destOrd="0" parTransId="{98954DA2-1533-4BD5-894B-7DD64081380B}" sibTransId="{1754EE7B-A583-4A2E-B799-48162D4FBC9B}"/>
    <dgm:cxn modelId="{1BE304DD-08D2-4393-8DB3-D24BB3097552}" type="presOf" srcId="{5A96E784-D93F-4647-8A78-DAAA1BA54E9C}" destId="{388E6B06-F30D-475F-89BF-6B6C0201515B}" srcOrd="1" destOrd="0" presId="urn:microsoft.com/office/officeart/2005/8/layout/process5"/>
    <dgm:cxn modelId="{E26D2DF2-7808-4DA0-9F09-998A73B08765}" type="presOf" srcId="{1754EE7B-A583-4A2E-B799-48162D4FBC9B}" destId="{5ABCEA3C-2F23-43BD-A325-6BC21D660622}" srcOrd="1" destOrd="0" presId="urn:microsoft.com/office/officeart/2005/8/layout/process5"/>
    <dgm:cxn modelId="{12A678E0-582F-4509-AC43-BA7813E67CF1}" type="presParOf" srcId="{F918110E-DC97-4350-B2EB-04DA016E8A94}" destId="{38F7DC6F-C032-4082-8079-CC0C2247D27A}" srcOrd="0" destOrd="0" presId="urn:microsoft.com/office/officeart/2005/8/layout/process5"/>
    <dgm:cxn modelId="{C407ED29-ACF4-40D7-BD03-3E5AF4822486}" type="presParOf" srcId="{F918110E-DC97-4350-B2EB-04DA016E8A94}" destId="{153C1E01-C514-4925-87FF-712F95A17B19}" srcOrd="1" destOrd="0" presId="urn:microsoft.com/office/officeart/2005/8/layout/process5"/>
    <dgm:cxn modelId="{B74956C4-0B26-439C-ACA9-2D1BA0CAB4E1}" type="presParOf" srcId="{153C1E01-C514-4925-87FF-712F95A17B19}" destId="{388E6B06-F30D-475F-89BF-6B6C0201515B}" srcOrd="0" destOrd="0" presId="urn:microsoft.com/office/officeart/2005/8/layout/process5"/>
    <dgm:cxn modelId="{78256560-EAAA-483B-A467-9A2C5B4385C0}" type="presParOf" srcId="{F918110E-DC97-4350-B2EB-04DA016E8A94}" destId="{007AD5D5-7E1B-4B92-BCB3-176634B9B91B}" srcOrd="2" destOrd="0" presId="urn:microsoft.com/office/officeart/2005/8/layout/process5"/>
    <dgm:cxn modelId="{6C4E68F5-57F1-41D4-A649-9E0454DBE353}" type="presParOf" srcId="{F918110E-DC97-4350-B2EB-04DA016E8A94}" destId="{63811B9C-B7DD-4FE1-A409-7DD705FB22EB}" srcOrd="3" destOrd="0" presId="urn:microsoft.com/office/officeart/2005/8/layout/process5"/>
    <dgm:cxn modelId="{04906363-FAF6-426A-8BBF-10030A39BA9E}" type="presParOf" srcId="{63811B9C-B7DD-4FE1-A409-7DD705FB22EB}" destId="{7980CBBD-6DFA-4355-AE48-435803A415AF}" srcOrd="0" destOrd="0" presId="urn:microsoft.com/office/officeart/2005/8/layout/process5"/>
    <dgm:cxn modelId="{61F57C6E-B38A-4C17-8FD0-9B7B2E085D63}" type="presParOf" srcId="{F918110E-DC97-4350-B2EB-04DA016E8A94}" destId="{8EA78BE5-B022-4936-B811-AA91608D68DF}" srcOrd="4" destOrd="0" presId="urn:microsoft.com/office/officeart/2005/8/layout/process5"/>
    <dgm:cxn modelId="{F45D478C-71DA-40A4-A675-87827CE4F29A}" type="presParOf" srcId="{F918110E-DC97-4350-B2EB-04DA016E8A94}" destId="{91466388-438D-4412-94B9-8EC8F556D865}" srcOrd="5" destOrd="0" presId="urn:microsoft.com/office/officeart/2005/8/layout/process5"/>
    <dgm:cxn modelId="{96948D6F-A2E7-42B8-B64B-7F5C444F67F6}" type="presParOf" srcId="{91466388-438D-4412-94B9-8EC8F556D865}" destId="{5ABCEA3C-2F23-43BD-A325-6BC21D660622}" srcOrd="0" destOrd="0" presId="urn:microsoft.com/office/officeart/2005/8/layout/process5"/>
    <dgm:cxn modelId="{29F801A6-273A-46B0-BBCE-74B0A27215FC}" type="presParOf" srcId="{F918110E-DC97-4350-B2EB-04DA016E8A94}" destId="{C64950DB-1420-4BFA-B71C-C431BDC1B00F}" srcOrd="6"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D698CB-A932-4614-A6C8-8D6919EED0CC}">
      <dsp:nvSpPr>
        <dsp:cNvPr id="0" name=""/>
        <dsp:cNvSpPr/>
      </dsp:nvSpPr>
      <dsp:spPr>
        <a:xfrm>
          <a:off x="6375497" y="538110"/>
          <a:ext cx="1425470" cy="1425704"/>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BEE42D-C654-4C4F-8D45-5E29FBA508BA}">
      <dsp:nvSpPr>
        <dsp:cNvPr id="0" name=""/>
        <dsp:cNvSpPr/>
      </dsp:nvSpPr>
      <dsp:spPr>
        <a:xfrm>
          <a:off x="6422532" y="585641"/>
          <a:ext cx="1330641" cy="1330640"/>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a:t>direct goal for payment redistribution between specialties.</a:t>
          </a:r>
        </a:p>
      </dsp:txBody>
      <dsp:txXfrm>
        <a:off x="6612949" y="775769"/>
        <a:ext cx="950566" cy="950385"/>
      </dsp:txXfrm>
    </dsp:sp>
    <dsp:sp modelId="{C798BD85-4188-447A-9EE4-BB8E7DD2093D}">
      <dsp:nvSpPr>
        <dsp:cNvPr id="0" name=""/>
        <dsp:cNvSpPr/>
      </dsp:nvSpPr>
      <dsp:spPr>
        <a:xfrm rot="2700000">
          <a:off x="4901556" y="538184"/>
          <a:ext cx="1425305" cy="1425305"/>
        </a:xfrm>
        <a:prstGeom prst="teardrop">
          <a:avLst>
            <a:gd name="adj" fmla="val 1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6DEBE3-16F7-4B21-B8E7-D4326CA8D33A}">
      <dsp:nvSpPr>
        <dsp:cNvPr id="0" name=""/>
        <dsp:cNvSpPr/>
      </dsp:nvSpPr>
      <dsp:spPr>
        <a:xfrm>
          <a:off x="4950026" y="585641"/>
          <a:ext cx="1330641" cy="1330640"/>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a:t>Ensure that payment for E/M is resource based and has no</a:t>
          </a:r>
        </a:p>
      </dsp:txBody>
      <dsp:txXfrm>
        <a:off x="5139684" y="775769"/>
        <a:ext cx="950566" cy="950385"/>
      </dsp:txXfrm>
    </dsp:sp>
    <dsp:sp modelId="{2478B68B-1B37-4181-9BA9-12F3E0270836}">
      <dsp:nvSpPr>
        <dsp:cNvPr id="0" name=""/>
        <dsp:cNvSpPr/>
      </dsp:nvSpPr>
      <dsp:spPr>
        <a:xfrm rot="2700000">
          <a:off x="3429050" y="538184"/>
          <a:ext cx="1425305" cy="1425305"/>
        </a:xfrm>
        <a:prstGeom prst="teardrop">
          <a:avLst>
            <a:gd name="adj" fmla="val 1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122F46-821C-4E9F-81BE-3945BCAAF489}">
      <dsp:nvSpPr>
        <dsp:cNvPr id="0" name=""/>
        <dsp:cNvSpPr/>
      </dsp:nvSpPr>
      <dsp:spPr>
        <a:xfrm>
          <a:off x="3476762" y="585641"/>
          <a:ext cx="1330641" cy="1330640"/>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a:t>Decreased unnecessary documentation in the medical record not needed for patient care.</a:t>
          </a:r>
        </a:p>
      </dsp:txBody>
      <dsp:txXfrm>
        <a:off x="3666420" y="775769"/>
        <a:ext cx="950566" cy="950385"/>
      </dsp:txXfrm>
    </dsp:sp>
    <dsp:sp modelId="{1EF46C27-662E-4CAF-8469-A18781356EFD}">
      <dsp:nvSpPr>
        <dsp:cNvPr id="0" name=""/>
        <dsp:cNvSpPr/>
      </dsp:nvSpPr>
      <dsp:spPr>
        <a:xfrm rot="2700000">
          <a:off x="1955786" y="538184"/>
          <a:ext cx="1425305" cy="1425305"/>
        </a:xfrm>
        <a:prstGeom prst="teardrop">
          <a:avLst>
            <a:gd name="adj" fmla="val 1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7661CC-8D6C-4A6C-BACE-E68AA780A1A3}">
      <dsp:nvSpPr>
        <dsp:cNvPr id="0" name=""/>
        <dsp:cNvSpPr/>
      </dsp:nvSpPr>
      <dsp:spPr>
        <a:xfrm>
          <a:off x="2003497" y="585641"/>
          <a:ext cx="1330641" cy="1330640"/>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a:t>Decreased need for audits. </a:t>
          </a:r>
        </a:p>
      </dsp:txBody>
      <dsp:txXfrm>
        <a:off x="2193914" y="775769"/>
        <a:ext cx="950566" cy="950385"/>
      </dsp:txXfrm>
    </dsp:sp>
    <dsp:sp modelId="{8EF13E8C-7034-4B74-85B3-081CDEB43E46}">
      <dsp:nvSpPr>
        <dsp:cNvPr id="0" name=""/>
        <dsp:cNvSpPr/>
      </dsp:nvSpPr>
      <dsp:spPr>
        <a:xfrm rot="2700000">
          <a:off x="482521" y="538184"/>
          <a:ext cx="1425305" cy="1425305"/>
        </a:xfrm>
        <a:prstGeom prst="teardrop">
          <a:avLst>
            <a:gd name="adj" fmla="val 1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1D76E0-B8B9-43CA-9459-9BFAD9021711}">
      <dsp:nvSpPr>
        <dsp:cNvPr id="0" name=""/>
        <dsp:cNvSpPr/>
      </dsp:nvSpPr>
      <dsp:spPr>
        <a:xfrm>
          <a:off x="530232" y="585641"/>
          <a:ext cx="1330641" cy="1330640"/>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a:t>Decreased administrative burden of documentation &amp; coding. </a:t>
          </a:r>
        </a:p>
      </dsp:txBody>
      <dsp:txXfrm>
        <a:off x="720649" y="775769"/>
        <a:ext cx="950566" cy="9503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15B2EE-3D56-40DD-B14A-1C4C1FED177E}">
      <dsp:nvSpPr>
        <dsp:cNvPr id="0" name=""/>
        <dsp:cNvSpPr/>
      </dsp:nvSpPr>
      <dsp:spPr>
        <a:xfrm>
          <a:off x="7917995" y="457695"/>
          <a:ext cx="1212450" cy="1212648"/>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1DD35B-6ACB-4415-88DE-47440D8BC43C}">
      <dsp:nvSpPr>
        <dsp:cNvPr id="0" name=""/>
        <dsp:cNvSpPr/>
      </dsp:nvSpPr>
      <dsp:spPr>
        <a:xfrm>
          <a:off x="7958002" y="498124"/>
          <a:ext cx="1131792" cy="1131791"/>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a:t>Count only one person per minute</a:t>
          </a:r>
        </a:p>
      </dsp:txBody>
      <dsp:txXfrm>
        <a:off x="8119963" y="659839"/>
        <a:ext cx="808515" cy="808361"/>
      </dsp:txXfrm>
    </dsp:sp>
    <dsp:sp modelId="{FA8217CB-FD7C-41AB-8BA3-0D4561F21F21}">
      <dsp:nvSpPr>
        <dsp:cNvPr id="0" name=""/>
        <dsp:cNvSpPr/>
      </dsp:nvSpPr>
      <dsp:spPr>
        <a:xfrm rot="2700000">
          <a:off x="6664318" y="457758"/>
          <a:ext cx="1212309" cy="1212309"/>
        </a:xfrm>
        <a:prstGeom prst="teardrop">
          <a:avLst>
            <a:gd name="adj" fmla="val 1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A7DB76-E4EF-4DE0-BA2C-7266BCCA5200}">
      <dsp:nvSpPr>
        <dsp:cNvPr id="0" name=""/>
        <dsp:cNvSpPr/>
      </dsp:nvSpPr>
      <dsp:spPr>
        <a:xfrm>
          <a:off x="6705545" y="498124"/>
          <a:ext cx="1131792" cy="1131791"/>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a:t>Includes time spent by NPs and PAs when co-seeing the patient.</a:t>
          </a:r>
        </a:p>
      </dsp:txBody>
      <dsp:txXfrm>
        <a:off x="6866861" y="659839"/>
        <a:ext cx="808515" cy="808361"/>
      </dsp:txXfrm>
    </dsp:sp>
    <dsp:sp modelId="{01839EFB-78B2-4860-82DC-3885F6F4C3B1}">
      <dsp:nvSpPr>
        <dsp:cNvPr id="0" name=""/>
        <dsp:cNvSpPr/>
      </dsp:nvSpPr>
      <dsp:spPr>
        <a:xfrm rot="2700000">
          <a:off x="5411862" y="457758"/>
          <a:ext cx="1212309" cy="1212309"/>
        </a:xfrm>
        <a:prstGeom prst="teardrop">
          <a:avLst>
            <a:gd name="adj" fmla="val 1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F95CF5-64F0-46ED-A20D-F9103CBCFA2E}">
      <dsp:nvSpPr>
        <dsp:cNvPr id="0" name=""/>
        <dsp:cNvSpPr/>
      </dsp:nvSpPr>
      <dsp:spPr>
        <a:xfrm>
          <a:off x="5452443" y="498124"/>
          <a:ext cx="1131792" cy="1131791"/>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a:t>Excludes time spent performing procedures</a:t>
          </a:r>
        </a:p>
      </dsp:txBody>
      <dsp:txXfrm>
        <a:off x="5613759" y="659839"/>
        <a:ext cx="808515" cy="808361"/>
      </dsp:txXfrm>
    </dsp:sp>
    <dsp:sp modelId="{2AE5A839-F9CF-48B2-914F-2213657E014C}">
      <dsp:nvSpPr>
        <dsp:cNvPr id="0" name=""/>
        <dsp:cNvSpPr/>
      </dsp:nvSpPr>
      <dsp:spPr>
        <a:xfrm rot="2700000">
          <a:off x="4158760" y="457758"/>
          <a:ext cx="1212309" cy="1212309"/>
        </a:xfrm>
        <a:prstGeom prst="teardrop">
          <a:avLst>
            <a:gd name="adj" fmla="val 1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03C372-9E30-4F1B-A1A4-96E3558B61E9}">
      <dsp:nvSpPr>
        <dsp:cNvPr id="0" name=""/>
        <dsp:cNvSpPr/>
      </dsp:nvSpPr>
      <dsp:spPr>
        <a:xfrm>
          <a:off x="4199341" y="498124"/>
          <a:ext cx="1131792" cy="1131791"/>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a:t>Excludes time spent by the clinical staff</a:t>
          </a:r>
        </a:p>
      </dsp:txBody>
      <dsp:txXfrm>
        <a:off x="4361303" y="659839"/>
        <a:ext cx="808515" cy="808361"/>
      </dsp:txXfrm>
    </dsp:sp>
    <dsp:sp modelId="{42F27700-775F-4D62-89F3-8908A475E709}">
      <dsp:nvSpPr>
        <dsp:cNvPr id="0" name=""/>
        <dsp:cNvSpPr/>
      </dsp:nvSpPr>
      <dsp:spPr>
        <a:xfrm rot="2700000">
          <a:off x="2905658" y="457758"/>
          <a:ext cx="1212309" cy="1212309"/>
        </a:xfrm>
        <a:prstGeom prst="teardrop">
          <a:avLst>
            <a:gd name="adj" fmla="val 1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9DBA59-C22A-497F-8149-FFE3124F57AA}">
      <dsp:nvSpPr>
        <dsp:cNvPr id="0" name=""/>
        <dsp:cNvSpPr/>
      </dsp:nvSpPr>
      <dsp:spPr>
        <a:xfrm>
          <a:off x="2946240" y="498124"/>
          <a:ext cx="1131792" cy="1131791"/>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a:t>Patient does not have to be in the office.</a:t>
          </a:r>
        </a:p>
      </dsp:txBody>
      <dsp:txXfrm>
        <a:off x="3108201" y="659839"/>
        <a:ext cx="808515" cy="8083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F7DC6F-C032-4082-8079-CC0C2247D27A}">
      <dsp:nvSpPr>
        <dsp:cNvPr id="0" name=""/>
        <dsp:cNvSpPr/>
      </dsp:nvSpPr>
      <dsp:spPr>
        <a:xfrm>
          <a:off x="4621" y="595998"/>
          <a:ext cx="2020453" cy="121227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IN" sz="1500" kern="1200"/>
            <a:t>Report this code if the visit goes 15 minutes more than the time started for 99205 and 99215.</a:t>
          </a:r>
          <a:endParaRPr lang="en-US" sz="1500" kern="1200"/>
        </a:p>
      </dsp:txBody>
      <dsp:txXfrm>
        <a:off x="40127" y="631504"/>
        <a:ext cx="1949441" cy="1141260"/>
      </dsp:txXfrm>
    </dsp:sp>
    <dsp:sp modelId="{153C1E01-C514-4925-87FF-712F95A17B19}">
      <dsp:nvSpPr>
        <dsp:cNvPr id="0" name=""/>
        <dsp:cNvSpPr/>
      </dsp:nvSpPr>
      <dsp:spPr>
        <a:xfrm>
          <a:off x="2202874" y="951598"/>
          <a:ext cx="428336" cy="5010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2202874" y="1051812"/>
        <a:ext cx="299835" cy="300644"/>
      </dsp:txXfrm>
    </dsp:sp>
    <dsp:sp modelId="{007AD5D5-7E1B-4B92-BCB3-176634B9B91B}">
      <dsp:nvSpPr>
        <dsp:cNvPr id="0" name=""/>
        <dsp:cNvSpPr/>
      </dsp:nvSpPr>
      <dsp:spPr>
        <a:xfrm>
          <a:off x="2833255" y="595998"/>
          <a:ext cx="2020453" cy="121227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IN" sz="1500" kern="1200"/>
            <a:t>Report </a:t>
          </a:r>
          <a:r>
            <a:rPr lang="en-IN" sz="1500" b="1" kern="1200"/>
            <a:t>99417</a:t>
          </a:r>
          <a:r>
            <a:rPr lang="en-IN" sz="1500" kern="1200"/>
            <a:t> for each 15-minute increment.</a:t>
          </a:r>
          <a:endParaRPr lang="en-US" sz="1500" kern="1200"/>
        </a:p>
      </dsp:txBody>
      <dsp:txXfrm>
        <a:off x="2868761" y="631504"/>
        <a:ext cx="1949441" cy="1141260"/>
      </dsp:txXfrm>
    </dsp:sp>
    <dsp:sp modelId="{63811B9C-B7DD-4FE1-A409-7DD705FB22EB}">
      <dsp:nvSpPr>
        <dsp:cNvPr id="0" name=""/>
        <dsp:cNvSpPr/>
      </dsp:nvSpPr>
      <dsp:spPr>
        <a:xfrm>
          <a:off x="5031509" y="951598"/>
          <a:ext cx="428336" cy="5010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5031509" y="1051812"/>
        <a:ext cx="299835" cy="300644"/>
      </dsp:txXfrm>
    </dsp:sp>
    <dsp:sp modelId="{8EA78BE5-B022-4936-B811-AA91608D68DF}">
      <dsp:nvSpPr>
        <dsp:cNvPr id="0" name=""/>
        <dsp:cNvSpPr/>
      </dsp:nvSpPr>
      <dsp:spPr>
        <a:xfrm>
          <a:off x="5661890" y="595998"/>
          <a:ext cx="2020453" cy="121227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IN" sz="1500" kern="1200"/>
            <a:t>Must be a complete 15 minutes to report. No rounding up.</a:t>
          </a:r>
          <a:endParaRPr lang="en-US" sz="1500" kern="1200"/>
        </a:p>
      </dsp:txBody>
      <dsp:txXfrm>
        <a:off x="5697396" y="631504"/>
        <a:ext cx="1949441" cy="1141260"/>
      </dsp:txXfrm>
    </dsp:sp>
    <dsp:sp modelId="{91466388-438D-4412-94B9-8EC8F556D865}">
      <dsp:nvSpPr>
        <dsp:cNvPr id="0" name=""/>
        <dsp:cNvSpPr/>
      </dsp:nvSpPr>
      <dsp:spPr>
        <a:xfrm>
          <a:off x="7860144" y="951598"/>
          <a:ext cx="428336" cy="5010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7860144" y="1051812"/>
        <a:ext cx="299835" cy="300644"/>
      </dsp:txXfrm>
    </dsp:sp>
    <dsp:sp modelId="{C64950DB-1420-4BFA-B71C-C431BDC1B00F}">
      <dsp:nvSpPr>
        <dsp:cNvPr id="0" name=""/>
        <dsp:cNvSpPr/>
      </dsp:nvSpPr>
      <dsp:spPr>
        <a:xfrm>
          <a:off x="8490525" y="595998"/>
          <a:ext cx="2020453" cy="121227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IN" sz="1500" kern="1200"/>
            <a:t>Do Not Use existing prolonged services codes on the same DOS.</a:t>
          </a:r>
          <a:endParaRPr lang="en-US" sz="1500" kern="1200"/>
        </a:p>
      </dsp:txBody>
      <dsp:txXfrm>
        <a:off x="8526031" y="631504"/>
        <a:ext cx="1949441" cy="1141260"/>
      </dsp:txXfrm>
    </dsp:sp>
  </dsp:spTree>
</dsp:drawing>
</file>

<file path=ppt/diagrams/layout1.xml><?xml version="1.0" encoding="utf-8"?>
<dgm:layoutDef xmlns:dgm="http://schemas.openxmlformats.org/drawingml/2006/diagram" xmlns:a="http://schemas.openxmlformats.org/drawingml/2006/main" uniqueId="urn:microsoft.com/office/officeart/2018/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node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8/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node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A61096-2C85-4DC5-BCBD-0E6A7FF7E192}" type="datetimeFigureOut">
              <a:rPr lang="en-US" smtClean="0"/>
              <a:t>12/4/2020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C8EB86-5B49-45A3-B40E-A1EC2280E133}" type="slidenum">
              <a:rPr lang="en-US" smtClean="0"/>
              <a:t>‹#›</a:t>
            </a:fld>
            <a:endParaRPr lang="en-US"/>
          </a:p>
        </p:txBody>
      </p:sp>
    </p:spTree>
    <p:extLst>
      <p:ext uri="{BB962C8B-B14F-4D97-AF65-F5344CB8AC3E}">
        <p14:creationId xmlns:p14="http://schemas.microsoft.com/office/powerpoint/2010/main" val="3838737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69CAC0E-D301-4214-BF9B-DBD1E53FF0DF}" type="datetimeFigureOut">
              <a:rPr lang="en-IN" smtClean="0"/>
              <a:t>04-12-2020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E307A0C-D2AA-4507-AA24-7D336E2CDF36}" type="slidenum">
              <a:rPr lang="en-IN" smtClean="0"/>
              <a:t>‹#›</a:t>
            </a:fld>
            <a:endParaRPr lang="en-IN"/>
          </a:p>
        </p:txBody>
      </p:sp>
    </p:spTree>
    <p:extLst>
      <p:ext uri="{BB962C8B-B14F-4D97-AF65-F5344CB8AC3E}">
        <p14:creationId xmlns:p14="http://schemas.microsoft.com/office/powerpoint/2010/main" val="2525541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9CAC0E-D301-4214-BF9B-DBD1E53FF0DF}" type="datetimeFigureOut">
              <a:rPr lang="en-IN" smtClean="0"/>
              <a:t>04-12-2020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E307A0C-D2AA-4507-AA24-7D336E2CDF36}" type="slidenum">
              <a:rPr lang="en-IN" smtClean="0"/>
              <a:t>‹#›</a:t>
            </a:fld>
            <a:endParaRPr lang="en-IN"/>
          </a:p>
        </p:txBody>
      </p:sp>
    </p:spTree>
    <p:extLst>
      <p:ext uri="{BB962C8B-B14F-4D97-AF65-F5344CB8AC3E}">
        <p14:creationId xmlns:p14="http://schemas.microsoft.com/office/powerpoint/2010/main" val="1573957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9CAC0E-D301-4214-BF9B-DBD1E53FF0DF}" type="datetimeFigureOut">
              <a:rPr lang="en-IN" smtClean="0"/>
              <a:t>04-12-2020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E307A0C-D2AA-4507-AA24-7D336E2CDF36}" type="slidenum">
              <a:rPr lang="en-IN" smtClean="0"/>
              <a:t>‹#›</a:t>
            </a:fld>
            <a:endParaRPr lang="en-IN"/>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5463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9CAC0E-D301-4214-BF9B-DBD1E53FF0DF}" type="datetimeFigureOut">
              <a:rPr lang="en-IN" smtClean="0"/>
              <a:t>04-12-2020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E307A0C-D2AA-4507-AA24-7D336E2CDF36}" type="slidenum">
              <a:rPr lang="en-IN" smtClean="0"/>
              <a:t>‹#›</a:t>
            </a:fld>
            <a:endParaRPr lang="en-IN"/>
          </a:p>
        </p:txBody>
      </p:sp>
    </p:spTree>
    <p:extLst>
      <p:ext uri="{BB962C8B-B14F-4D97-AF65-F5344CB8AC3E}">
        <p14:creationId xmlns:p14="http://schemas.microsoft.com/office/powerpoint/2010/main" val="20027173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9CAC0E-D301-4214-BF9B-DBD1E53FF0DF}" type="datetimeFigureOut">
              <a:rPr lang="en-IN" smtClean="0"/>
              <a:t>04-12-2020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E307A0C-D2AA-4507-AA24-7D336E2CDF36}" type="slidenum">
              <a:rPr lang="en-IN" smtClean="0"/>
              <a:t>‹#›</a:t>
            </a:fld>
            <a:endParaRPr lang="en-IN"/>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41935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9CAC0E-D301-4214-BF9B-DBD1E53FF0DF}" type="datetimeFigureOut">
              <a:rPr lang="en-IN" smtClean="0"/>
              <a:t>04-12-2020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E307A0C-D2AA-4507-AA24-7D336E2CDF36}" type="slidenum">
              <a:rPr lang="en-IN" smtClean="0"/>
              <a:t>‹#›</a:t>
            </a:fld>
            <a:endParaRPr lang="en-IN"/>
          </a:p>
        </p:txBody>
      </p:sp>
    </p:spTree>
    <p:extLst>
      <p:ext uri="{BB962C8B-B14F-4D97-AF65-F5344CB8AC3E}">
        <p14:creationId xmlns:p14="http://schemas.microsoft.com/office/powerpoint/2010/main" val="28015741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9CAC0E-D301-4214-BF9B-DBD1E53FF0DF}" type="datetimeFigureOut">
              <a:rPr lang="en-IN" smtClean="0"/>
              <a:t>04-12-2020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E307A0C-D2AA-4507-AA24-7D336E2CDF36}" type="slidenum">
              <a:rPr lang="en-IN" smtClean="0"/>
              <a:t>‹#›</a:t>
            </a:fld>
            <a:endParaRPr lang="en-IN"/>
          </a:p>
        </p:txBody>
      </p:sp>
    </p:spTree>
    <p:extLst>
      <p:ext uri="{BB962C8B-B14F-4D97-AF65-F5344CB8AC3E}">
        <p14:creationId xmlns:p14="http://schemas.microsoft.com/office/powerpoint/2010/main" val="26205898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9CAC0E-D301-4214-BF9B-DBD1E53FF0DF}" type="datetimeFigureOut">
              <a:rPr lang="en-IN" smtClean="0"/>
              <a:t>04-12-2020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E307A0C-D2AA-4507-AA24-7D336E2CDF36}" type="slidenum">
              <a:rPr lang="en-IN" smtClean="0"/>
              <a:t>‹#›</a:t>
            </a:fld>
            <a:endParaRPr lang="en-IN"/>
          </a:p>
        </p:txBody>
      </p:sp>
    </p:spTree>
    <p:extLst>
      <p:ext uri="{BB962C8B-B14F-4D97-AF65-F5344CB8AC3E}">
        <p14:creationId xmlns:p14="http://schemas.microsoft.com/office/powerpoint/2010/main" val="1579192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9CAC0E-D301-4214-BF9B-DBD1E53FF0DF}" type="datetimeFigureOut">
              <a:rPr lang="en-IN" smtClean="0"/>
              <a:t>04-12-2020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E307A0C-D2AA-4507-AA24-7D336E2CDF36}" type="slidenum">
              <a:rPr lang="en-IN" smtClean="0"/>
              <a:t>‹#›</a:t>
            </a:fld>
            <a:endParaRPr lang="en-IN"/>
          </a:p>
        </p:txBody>
      </p:sp>
    </p:spTree>
    <p:extLst>
      <p:ext uri="{BB962C8B-B14F-4D97-AF65-F5344CB8AC3E}">
        <p14:creationId xmlns:p14="http://schemas.microsoft.com/office/powerpoint/2010/main" val="1734865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9CAC0E-D301-4214-BF9B-DBD1E53FF0DF}" type="datetimeFigureOut">
              <a:rPr lang="en-IN" smtClean="0"/>
              <a:t>04-12-2020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E307A0C-D2AA-4507-AA24-7D336E2CDF36}" type="slidenum">
              <a:rPr lang="en-IN" smtClean="0"/>
              <a:t>‹#›</a:t>
            </a:fld>
            <a:endParaRPr lang="en-IN"/>
          </a:p>
        </p:txBody>
      </p:sp>
    </p:spTree>
    <p:extLst>
      <p:ext uri="{BB962C8B-B14F-4D97-AF65-F5344CB8AC3E}">
        <p14:creationId xmlns:p14="http://schemas.microsoft.com/office/powerpoint/2010/main" val="87778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69CAC0E-D301-4214-BF9B-DBD1E53FF0DF}" type="datetimeFigureOut">
              <a:rPr lang="en-IN" smtClean="0"/>
              <a:t>04-12-2020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E307A0C-D2AA-4507-AA24-7D336E2CDF36}" type="slidenum">
              <a:rPr lang="en-IN" smtClean="0"/>
              <a:t>‹#›</a:t>
            </a:fld>
            <a:endParaRPr lang="en-IN"/>
          </a:p>
        </p:txBody>
      </p:sp>
    </p:spTree>
    <p:extLst>
      <p:ext uri="{BB962C8B-B14F-4D97-AF65-F5344CB8AC3E}">
        <p14:creationId xmlns:p14="http://schemas.microsoft.com/office/powerpoint/2010/main" val="2630170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9CAC0E-D301-4214-BF9B-DBD1E53FF0DF}" type="datetimeFigureOut">
              <a:rPr lang="en-IN" smtClean="0"/>
              <a:t>04-12-2020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6E307A0C-D2AA-4507-AA24-7D336E2CDF36}" type="slidenum">
              <a:rPr lang="en-IN" smtClean="0"/>
              <a:t>‹#›</a:t>
            </a:fld>
            <a:endParaRPr lang="en-IN"/>
          </a:p>
        </p:txBody>
      </p:sp>
    </p:spTree>
    <p:extLst>
      <p:ext uri="{BB962C8B-B14F-4D97-AF65-F5344CB8AC3E}">
        <p14:creationId xmlns:p14="http://schemas.microsoft.com/office/powerpoint/2010/main" val="356914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69CAC0E-D301-4214-BF9B-DBD1E53FF0DF}" type="datetimeFigureOut">
              <a:rPr lang="en-IN" smtClean="0"/>
              <a:t>04-12-2020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6E307A0C-D2AA-4507-AA24-7D336E2CDF36}" type="slidenum">
              <a:rPr lang="en-IN" smtClean="0"/>
              <a:t>‹#›</a:t>
            </a:fld>
            <a:endParaRPr lang="en-IN"/>
          </a:p>
        </p:txBody>
      </p:sp>
    </p:spTree>
    <p:extLst>
      <p:ext uri="{BB962C8B-B14F-4D97-AF65-F5344CB8AC3E}">
        <p14:creationId xmlns:p14="http://schemas.microsoft.com/office/powerpoint/2010/main" val="774913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9CAC0E-D301-4214-BF9B-DBD1E53FF0DF}" type="datetimeFigureOut">
              <a:rPr lang="en-IN" smtClean="0"/>
              <a:t>04-12-2020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6E307A0C-D2AA-4507-AA24-7D336E2CDF36}" type="slidenum">
              <a:rPr lang="en-IN" smtClean="0"/>
              <a:t>‹#›</a:t>
            </a:fld>
            <a:endParaRPr lang="en-IN"/>
          </a:p>
        </p:txBody>
      </p:sp>
    </p:spTree>
    <p:extLst>
      <p:ext uri="{BB962C8B-B14F-4D97-AF65-F5344CB8AC3E}">
        <p14:creationId xmlns:p14="http://schemas.microsoft.com/office/powerpoint/2010/main" val="3320989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9CAC0E-D301-4214-BF9B-DBD1E53FF0DF}" type="datetimeFigureOut">
              <a:rPr lang="en-IN" smtClean="0"/>
              <a:t>04-12-2020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E307A0C-D2AA-4507-AA24-7D336E2CDF36}" type="slidenum">
              <a:rPr lang="en-IN" smtClean="0"/>
              <a:t>‹#›</a:t>
            </a:fld>
            <a:endParaRPr lang="en-IN"/>
          </a:p>
        </p:txBody>
      </p:sp>
    </p:spTree>
    <p:extLst>
      <p:ext uri="{BB962C8B-B14F-4D97-AF65-F5344CB8AC3E}">
        <p14:creationId xmlns:p14="http://schemas.microsoft.com/office/powerpoint/2010/main" val="1872611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E307A0C-D2AA-4507-AA24-7D336E2CDF36}" type="slidenum">
              <a:rPr lang="en-IN" smtClean="0"/>
              <a:t>‹#›</a:t>
            </a:fld>
            <a:endParaRPr lang="en-IN"/>
          </a:p>
        </p:txBody>
      </p:sp>
      <p:sp>
        <p:nvSpPr>
          <p:cNvPr id="5" name="Date Placeholder 4"/>
          <p:cNvSpPr>
            <a:spLocks noGrp="1"/>
          </p:cNvSpPr>
          <p:nvPr>
            <p:ph type="dt" sz="half" idx="10"/>
          </p:nvPr>
        </p:nvSpPr>
        <p:spPr/>
        <p:txBody>
          <a:bodyPr/>
          <a:lstStyle/>
          <a:p>
            <a:fld id="{769CAC0E-D301-4214-BF9B-DBD1E53FF0DF}" type="datetimeFigureOut">
              <a:rPr lang="en-IN" smtClean="0"/>
              <a:t>04-12-2020</a:t>
            </a:fld>
            <a:endParaRPr lang="en-IN"/>
          </a:p>
        </p:txBody>
      </p:sp>
    </p:spTree>
    <p:extLst>
      <p:ext uri="{BB962C8B-B14F-4D97-AF65-F5344CB8AC3E}">
        <p14:creationId xmlns:p14="http://schemas.microsoft.com/office/powerpoint/2010/main" val="49785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69CAC0E-D301-4214-BF9B-DBD1E53FF0DF}" type="datetimeFigureOut">
              <a:rPr lang="en-IN" smtClean="0"/>
              <a:t>04-12-2020</a:t>
            </a:fld>
            <a:endParaRPr lang="en-IN"/>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E307A0C-D2AA-4507-AA24-7D336E2CDF36}" type="slidenum">
              <a:rPr lang="en-IN" smtClean="0"/>
              <a:t>‹#›</a:t>
            </a:fld>
            <a:endParaRPr lang="en-IN"/>
          </a:p>
        </p:txBody>
      </p:sp>
    </p:spTree>
    <p:extLst>
      <p:ext uri="{BB962C8B-B14F-4D97-AF65-F5344CB8AC3E}">
        <p14:creationId xmlns:p14="http://schemas.microsoft.com/office/powerpoint/2010/main" val="386873193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1.xml"/><Relationship Id="rId7" Type="http://schemas.openxmlformats.org/officeDocument/2006/relationships/image" Target="../media/image3.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4815A7B4-532E-48C9-AC24-D78ACF333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17" name="Freeform 14">
              <a:extLst>
                <a:ext uri="{FF2B5EF4-FFF2-40B4-BE49-F238E27FC236}">
                  <a16:creationId xmlns:a16="http://schemas.microsoft.com/office/drawing/2014/main" id="{D40109F4-CE5C-45F4-856E-F3F69C9FD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8" name="Straight Connector 17">
              <a:extLst>
                <a:ext uri="{FF2B5EF4-FFF2-40B4-BE49-F238E27FC236}">
                  <a16:creationId xmlns:a16="http://schemas.microsoft.com/office/drawing/2014/main" id="{3CBAA4DE-3D7B-460B-AE98-D9F9990C0B6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7BF1ED3E-4F80-4AF6-A41B-44F53DDE61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0" name="Rectangle 23">
              <a:extLst>
                <a:ext uri="{FF2B5EF4-FFF2-40B4-BE49-F238E27FC236}">
                  <a16:creationId xmlns:a16="http://schemas.microsoft.com/office/drawing/2014/main" id="{C0B2D747-3E31-45C5-9A98-A9710A585F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5">
              <a:extLst>
                <a:ext uri="{FF2B5EF4-FFF2-40B4-BE49-F238E27FC236}">
                  <a16:creationId xmlns:a16="http://schemas.microsoft.com/office/drawing/2014/main" id="{A15FD4BA-3020-462D-8BE8-B3A65B8E49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A304284A-7318-4DD5-898C-2F6B23C778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7">
              <a:extLst>
                <a:ext uri="{FF2B5EF4-FFF2-40B4-BE49-F238E27FC236}">
                  <a16:creationId xmlns:a16="http://schemas.microsoft.com/office/drawing/2014/main" id="{9DF48E66-B635-4509-B115-E0987C014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8">
              <a:extLst>
                <a:ext uri="{FF2B5EF4-FFF2-40B4-BE49-F238E27FC236}">
                  <a16:creationId xmlns:a16="http://schemas.microsoft.com/office/drawing/2014/main" id="{E3B96D94-5F5A-4F4C-810C-917BF4D26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9">
              <a:extLst>
                <a:ext uri="{FF2B5EF4-FFF2-40B4-BE49-F238E27FC236}">
                  <a16:creationId xmlns:a16="http://schemas.microsoft.com/office/drawing/2014/main" id="{7F3782D6-BFF8-4389-9D39-A023ADAA92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5">
              <a:extLst>
                <a:ext uri="{FF2B5EF4-FFF2-40B4-BE49-F238E27FC236}">
                  <a16:creationId xmlns:a16="http://schemas.microsoft.com/office/drawing/2014/main" id="{ECE162D4-FCAE-441B-B5E9-C91DE62124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7" name="TextBox 6">
            <a:extLst>
              <a:ext uri="{FF2B5EF4-FFF2-40B4-BE49-F238E27FC236}">
                <a16:creationId xmlns:a16="http://schemas.microsoft.com/office/drawing/2014/main" id="{364831D2-7086-4A71-BCB2-138B7801B63A}"/>
              </a:ext>
            </a:extLst>
          </p:cNvPr>
          <p:cNvSpPr txBox="1"/>
          <p:nvPr/>
        </p:nvSpPr>
        <p:spPr>
          <a:xfrm>
            <a:off x="4974337" y="1265314"/>
            <a:ext cx="4299666" cy="3249131"/>
          </a:xfrm>
          <a:prstGeom prst="rect">
            <a:avLst/>
          </a:prstGeom>
        </p:spPr>
        <p:txBody>
          <a:bodyPr vert="horz" lIns="91440" tIns="45720" rIns="91440" bIns="45720" rtlCol="0" anchor="b">
            <a:normAutofit/>
          </a:bodyPr>
          <a:lstStyle/>
          <a:p>
            <a:pPr>
              <a:spcBef>
                <a:spcPct val="0"/>
              </a:spcBef>
              <a:spcAft>
                <a:spcPts val="600"/>
              </a:spcAft>
            </a:pPr>
            <a:r>
              <a:rPr lang="en-US" sz="5400" b="1">
                <a:solidFill>
                  <a:schemeClr val="accent1"/>
                </a:solidFill>
                <a:latin typeface="+mj-lt"/>
                <a:ea typeface="+mj-ea"/>
                <a:cs typeface="+mj-cs"/>
              </a:rPr>
              <a:t>An Essential </a:t>
            </a:r>
          </a:p>
          <a:p>
            <a:pPr>
              <a:spcBef>
                <a:spcPct val="0"/>
              </a:spcBef>
              <a:spcAft>
                <a:spcPts val="600"/>
              </a:spcAft>
            </a:pPr>
            <a:r>
              <a:rPr lang="en-US" sz="5400" b="1">
                <a:solidFill>
                  <a:schemeClr val="accent1"/>
                </a:solidFill>
                <a:latin typeface="+mj-lt"/>
                <a:ea typeface="+mj-ea"/>
                <a:cs typeface="+mj-cs"/>
              </a:rPr>
              <a:t>Guide to E/M </a:t>
            </a:r>
          </a:p>
          <a:p>
            <a:pPr>
              <a:spcBef>
                <a:spcPct val="0"/>
              </a:spcBef>
              <a:spcAft>
                <a:spcPts val="600"/>
              </a:spcAft>
            </a:pPr>
            <a:r>
              <a:rPr lang="en-US" sz="5400" b="1">
                <a:solidFill>
                  <a:schemeClr val="accent1"/>
                </a:solidFill>
                <a:latin typeface="+mj-lt"/>
                <a:ea typeface="+mj-ea"/>
                <a:cs typeface="+mj-cs"/>
              </a:rPr>
              <a:t>Coding</a:t>
            </a:r>
          </a:p>
        </p:txBody>
      </p:sp>
      <p:sp>
        <p:nvSpPr>
          <p:cNvPr id="46" name="Isosceles Triangle 27">
            <a:extLst>
              <a:ext uri="{FF2B5EF4-FFF2-40B4-BE49-F238E27FC236}">
                <a16:creationId xmlns:a16="http://schemas.microsoft.com/office/drawing/2014/main" id="{DC99427B-A97E-40A3-B1FD-4557346C6A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3" name="Picture 2" descr="Icon&#10;&#10;Description automatically generated">
            <a:extLst>
              <a:ext uri="{FF2B5EF4-FFF2-40B4-BE49-F238E27FC236}">
                <a16:creationId xmlns:a16="http://schemas.microsoft.com/office/drawing/2014/main" id="{72CE4D57-292A-47AC-A056-E020499932ED}"/>
              </a:ext>
            </a:extLst>
          </p:cNvPr>
          <p:cNvPicPr>
            <a:picLocks noChangeAspect="1"/>
          </p:cNvPicPr>
          <p:nvPr/>
        </p:nvPicPr>
        <p:blipFill rotWithShape="1">
          <a:blip r:embed="rId2">
            <a:extLst>
              <a:ext uri="{28A0092B-C50C-407E-A947-70E740481C1C}">
                <a14:useLocalDpi xmlns:a14="http://schemas.microsoft.com/office/drawing/2010/main" val="0"/>
              </a:ext>
            </a:extLst>
          </a:blip>
          <a:srcRect b="31236"/>
          <a:stretch/>
        </p:blipFill>
        <p:spPr>
          <a:xfrm>
            <a:off x="888604" y="2779152"/>
            <a:ext cx="3765692" cy="1307666"/>
          </a:xfrm>
          <a:prstGeom prst="rect">
            <a:avLst/>
          </a:prstGeom>
        </p:spPr>
      </p:pic>
      <p:pic>
        <p:nvPicPr>
          <p:cNvPr id="27" name="Picture 26" descr="Description: omnimd-logo-Signature">
            <a:extLst>
              <a:ext uri="{FF2B5EF4-FFF2-40B4-BE49-F238E27FC236}">
                <a16:creationId xmlns:a16="http://schemas.microsoft.com/office/drawing/2014/main" id="{459942D6-111B-4136-86A9-9A2CEECE092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497819" y="-15009"/>
            <a:ext cx="1691005" cy="591820"/>
          </a:xfrm>
          <a:prstGeom prst="rect">
            <a:avLst/>
          </a:prstGeom>
          <a:noFill/>
          <a:ln>
            <a:noFill/>
          </a:ln>
        </p:spPr>
      </p:pic>
    </p:spTree>
    <p:extLst>
      <p:ext uri="{BB962C8B-B14F-4D97-AF65-F5344CB8AC3E}">
        <p14:creationId xmlns:p14="http://schemas.microsoft.com/office/powerpoint/2010/main" val="3221604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6D639-9D63-46E1-8FC4-B0D6FC3E3A31}"/>
              </a:ext>
            </a:extLst>
          </p:cNvPr>
          <p:cNvSpPr>
            <a:spLocks noGrp="1"/>
          </p:cNvSpPr>
          <p:nvPr>
            <p:ph type="title"/>
          </p:nvPr>
        </p:nvSpPr>
        <p:spPr>
          <a:xfrm>
            <a:off x="766618" y="0"/>
            <a:ext cx="11425382" cy="1582520"/>
          </a:xfrm>
        </p:spPr>
        <p:txBody>
          <a:bodyPr>
            <a:noAutofit/>
          </a:bodyPr>
          <a:lstStyle/>
          <a:p>
            <a:r>
              <a:rPr lang="en-US" sz="3200" b="1" dirty="0">
                <a:solidFill>
                  <a:srgbClr val="030537"/>
                </a:solidFill>
                <a:latin typeface="+mn-lt"/>
              </a:rPr>
              <a:t>Number and Complexity of Problems Addressed</a:t>
            </a:r>
            <a:endParaRPr lang="en-IN" sz="3200" b="1" dirty="0">
              <a:solidFill>
                <a:srgbClr val="030537"/>
              </a:solidFill>
              <a:latin typeface="+mn-lt"/>
            </a:endParaRPr>
          </a:p>
        </p:txBody>
      </p:sp>
      <p:sp>
        <p:nvSpPr>
          <p:cNvPr id="5" name="Title 1">
            <a:extLst>
              <a:ext uri="{FF2B5EF4-FFF2-40B4-BE49-F238E27FC236}">
                <a16:creationId xmlns:a16="http://schemas.microsoft.com/office/drawing/2014/main" id="{6956914C-6B7B-43C3-A06A-2DFF9DFE7529}"/>
              </a:ext>
            </a:extLst>
          </p:cNvPr>
          <p:cNvSpPr txBox="1">
            <a:spLocks/>
          </p:cNvSpPr>
          <p:nvPr/>
        </p:nvSpPr>
        <p:spPr>
          <a:xfrm>
            <a:off x="766618" y="1582520"/>
            <a:ext cx="11425382" cy="15825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00" dirty="0">
                <a:solidFill>
                  <a:srgbClr val="030537"/>
                </a:solidFill>
                <a:latin typeface="+mn-lt"/>
              </a:rPr>
              <a:t>A problem is addressed or managed when it is evaluated or treated at the encounter by the physician or other qualified healthcare professional reporting the service. This includes consideration of further testing or treatment that may not be elected by virtue of risk/benefit analysis or patient/parent/guardian/surrogate choice.</a:t>
            </a:r>
            <a:endParaRPr lang="en-IN" sz="2200" dirty="0">
              <a:solidFill>
                <a:srgbClr val="030537"/>
              </a:solidFill>
              <a:latin typeface="+mn-lt"/>
            </a:endParaRPr>
          </a:p>
        </p:txBody>
      </p:sp>
      <p:sp>
        <p:nvSpPr>
          <p:cNvPr id="7" name="Content Placeholder 2">
            <a:extLst>
              <a:ext uri="{FF2B5EF4-FFF2-40B4-BE49-F238E27FC236}">
                <a16:creationId xmlns:a16="http://schemas.microsoft.com/office/drawing/2014/main" id="{E4338273-56DD-4F19-A7A9-40F5ED6CE612}"/>
              </a:ext>
            </a:extLst>
          </p:cNvPr>
          <p:cNvSpPr txBox="1">
            <a:spLocks/>
          </p:cNvSpPr>
          <p:nvPr/>
        </p:nvSpPr>
        <p:spPr>
          <a:xfrm>
            <a:off x="424873" y="3428999"/>
            <a:ext cx="11767127" cy="29386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rgbClr val="030537"/>
                </a:solidFill>
              </a:rPr>
              <a:t>Notation in the patient's medical record that another professional is managing the problem without additional assessment or care coordination documented does not qualify as being addressed or managed by the physician or other qualified healthcare professional reporting the service.</a:t>
            </a:r>
          </a:p>
          <a:p>
            <a:r>
              <a:rPr lang="en-US" sz="2000" dirty="0">
                <a:solidFill>
                  <a:srgbClr val="030537"/>
                </a:solidFill>
              </a:rPr>
              <a:t>Referral without evaluation (by history, exam, or diagnostic study[ies]) or consideration of treatment does not qualify as being addressed or managed by the physician or other qualified healthcare professional reporting the service. </a:t>
            </a:r>
          </a:p>
        </p:txBody>
      </p:sp>
      <p:pic>
        <p:nvPicPr>
          <p:cNvPr id="6" name="Picture 5" descr="Description: omnimd-logo-Signature">
            <a:extLst>
              <a:ext uri="{FF2B5EF4-FFF2-40B4-BE49-F238E27FC236}">
                <a16:creationId xmlns:a16="http://schemas.microsoft.com/office/drawing/2014/main" id="{15201D1F-B0D1-432F-A473-9FD7BA79F5A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500994" y="-5283"/>
            <a:ext cx="1691005" cy="591820"/>
          </a:xfrm>
          <a:prstGeom prst="rect">
            <a:avLst/>
          </a:prstGeom>
          <a:noFill/>
          <a:ln>
            <a:noFill/>
          </a:ln>
        </p:spPr>
      </p:pic>
    </p:spTree>
    <p:extLst>
      <p:ext uri="{BB962C8B-B14F-4D97-AF65-F5344CB8AC3E}">
        <p14:creationId xmlns:p14="http://schemas.microsoft.com/office/powerpoint/2010/main" val="267719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7" name="Group 9">
            <a:extLst>
              <a:ext uri="{FF2B5EF4-FFF2-40B4-BE49-F238E27FC236}">
                <a16:creationId xmlns:a16="http://schemas.microsoft.com/office/drawing/2014/main" id="{4815A7B4-532E-48C9-AC24-D78ACF333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11" name="Freeform 14">
              <a:extLst>
                <a:ext uri="{FF2B5EF4-FFF2-40B4-BE49-F238E27FC236}">
                  <a16:creationId xmlns:a16="http://schemas.microsoft.com/office/drawing/2014/main" id="{D40109F4-CE5C-45F4-856E-F3F69C9FD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3CBAA4DE-3D7B-460B-AE98-D9F9990C0B6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7BF1ED3E-4F80-4AF6-A41B-44F53DDE61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C0B2D747-3E31-45C5-9A98-A9710A585F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A15FD4BA-3020-462D-8BE8-B3A65B8E49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A304284A-7318-4DD5-898C-2F6B23C778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9DF48E66-B635-4509-B115-E0987C014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E3B96D94-5F5A-4F4C-810C-917BF4D26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7F3782D6-BFF8-4389-9D39-A023ADAA92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ECE162D4-FCAE-441B-B5E9-C91DE62124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5" name="Title 1">
            <a:extLst>
              <a:ext uri="{FF2B5EF4-FFF2-40B4-BE49-F238E27FC236}">
                <a16:creationId xmlns:a16="http://schemas.microsoft.com/office/drawing/2014/main" id="{FF115D2D-0304-4430-B25E-EF23DABE4E28}"/>
              </a:ext>
            </a:extLst>
          </p:cNvPr>
          <p:cNvSpPr>
            <a:spLocks noGrp="1"/>
          </p:cNvSpPr>
          <p:nvPr>
            <p:ph type="title"/>
          </p:nvPr>
        </p:nvSpPr>
        <p:spPr>
          <a:xfrm>
            <a:off x="985969" y="4553712"/>
            <a:ext cx="8288032" cy="1096316"/>
          </a:xfrm>
        </p:spPr>
        <p:txBody>
          <a:bodyPr vert="horz" lIns="91440" tIns="45720" rIns="91440" bIns="45720" rtlCol="0" anchor="b">
            <a:normAutofit/>
          </a:bodyPr>
          <a:lstStyle/>
          <a:p>
            <a:pPr algn="ctr"/>
            <a:r>
              <a:rPr lang="en-US" sz="4800" b="1"/>
              <a:t>Summary of Definitions</a:t>
            </a:r>
          </a:p>
        </p:txBody>
      </p:sp>
      <p:graphicFrame>
        <p:nvGraphicFramePr>
          <p:cNvPr id="4" name="Table 3">
            <a:extLst>
              <a:ext uri="{FF2B5EF4-FFF2-40B4-BE49-F238E27FC236}">
                <a16:creationId xmlns:a16="http://schemas.microsoft.com/office/drawing/2014/main" id="{005DDC88-F2F6-42C5-A1E4-8810A057A194}"/>
              </a:ext>
            </a:extLst>
          </p:cNvPr>
          <p:cNvGraphicFramePr>
            <a:graphicFrameLocks noGrp="1"/>
          </p:cNvGraphicFramePr>
          <p:nvPr>
            <p:extLst>
              <p:ext uri="{D42A27DB-BD31-4B8C-83A1-F6EECF244321}">
                <p14:modId xmlns:p14="http://schemas.microsoft.com/office/powerpoint/2010/main" val="3820628779"/>
              </p:ext>
            </p:extLst>
          </p:nvPr>
        </p:nvGraphicFramePr>
        <p:xfrm>
          <a:off x="985968" y="1112349"/>
          <a:ext cx="8288033" cy="3077272"/>
        </p:xfrm>
        <a:graphic>
          <a:graphicData uri="http://schemas.openxmlformats.org/drawingml/2006/table">
            <a:tbl>
              <a:tblPr firstRow="1" bandRow="1">
                <a:tableStyleId>{3C2FFA5D-87B4-456A-9821-1D502468CF0F}</a:tableStyleId>
              </a:tblPr>
              <a:tblGrid>
                <a:gridCol w="2119059">
                  <a:extLst>
                    <a:ext uri="{9D8B030D-6E8A-4147-A177-3AD203B41FA5}">
                      <a16:colId xmlns:a16="http://schemas.microsoft.com/office/drawing/2014/main" val="2596653253"/>
                    </a:ext>
                  </a:extLst>
                </a:gridCol>
                <a:gridCol w="6168974">
                  <a:extLst>
                    <a:ext uri="{9D8B030D-6E8A-4147-A177-3AD203B41FA5}">
                      <a16:colId xmlns:a16="http://schemas.microsoft.com/office/drawing/2014/main" val="839344078"/>
                    </a:ext>
                  </a:extLst>
                </a:gridCol>
              </a:tblGrid>
              <a:tr h="226400">
                <a:tc>
                  <a:txBody>
                    <a:bodyPr/>
                    <a:lstStyle/>
                    <a:p>
                      <a:pPr algn="l"/>
                      <a:r>
                        <a:rPr lang="en-IN" sz="1000" b="1">
                          <a:solidFill>
                            <a:srgbClr val="030537"/>
                          </a:solidFill>
                          <a:latin typeface="+mn-lt"/>
                        </a:rPr>
                        <a:t>Problems Addressed</a:t>
                      </a:r>
                    </a:p>
                  </a:txBody>
                  <a:tcPr marL="55672" marR="55672" marT="27836" marB="27836">
                    <a:lnL w="6350" cap="flat" cmpd="sng" algn="ctr">
                      <a:noFill/>
                      <a:prstDash val="solid"/>
                      <a:miter lim="800000"/>
                    </a:lnL>
                    <a:lnR w="12700" cap="flat" cmpd="sng" algn="ctr">
                      <a:solidFill>
                        <a:schemeClr val="tx1"/>
                      </a:solidFill>
                      <a:prstDash val="solid"/>
                      <a:round/>
                      <a:headEnd type="none" w="med" len="med"/>
                      <a:tailEnd type="none" w="med" len="med"/>
                    </a:lnR>
                    <a:lnT w="6350" cap="flat" cmpd="sng" algn="ctr">
                      <a:no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r>
                        <a:rPr lang="en-IN" sz="1000" b="1">
                          <a:solidFill>
                            <a:srgbClr val="030537"/>
                          </a:solidFill>
                          <a:latin typeface="+mn-lt"/>
                        </a:rPr>
                        <a:t>Condition evaluated at the encounter by the reporting provider</a:t>
                      </a:r>
                    </a:p>
                  </a:txBody>
                  <a:tcPr marL="55672" marR="55672" marT="27836" marB="27836">
                    <a:lnL w="12700" cap="flat" cmpd="sng" algn="ctr">
                      <a:solidFill>
                        <a:schemeClr val="tx1"/>
                      </a:solidFill>
                      <a:prstDash val="solid"/>
                      <a:round/>
                      <a:headEnd type="none" w="med" len="med"/>
                      <a:tailEnd type="none" w="med" len="med"/>
                    </a:lnL>
                    <a:lnR w="6350" cap="flat" cmpd="sng" algn="ctr">
                      <a:noFill/>
                      <a:prstDash val="solid"/>
                      <a:miter lim="800000"/>
                    </a:lnR>
                    <a:lnT w="6350" cap="flat" cmpd="sng" algn="ctr">
                      <a:no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4090241703"/>
                  </a:ext>
                </a:extLst>
              </a:tr>
              <a:tr h="226400">
                <a:tc>
                  <a:txBody>
                    <a:bodyPr/>
                    <a:lstStyle/>
                    <a:p>
                      <a:r>
                        <a:rPr lang="en-IN" sz="1000">
                          <a:solidFill>
                            <a:srgbClr val="030537"/>
                          </a:solidFill>
                          <a:latin typeface="+mn-lt"/>
                        </a:rPr>
                        <a:t>Self-limited or minor</a:t>
                      </a:r>
                    </a:p>
                  </a:txBody>
                  <a:tcPr marL="55672" marR="55672" marT="27836" marB="27836">
                    <a:lnL w="6350" cap="flat" cmpd="sng" algn="ctr">
                      <a:noFill/>
                      <a:prstDash val="solid"/>
                      <a:miter lim="800000"/>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en-US" sz="1000">
                          <a:solidFill>
                            <a:srgbClr val="030537"/>
                          </a:solidFill>
                          <a:latin typeface="+mn-lt"/>
                        </a:rPr>
                        <a:t>Transient and runs a definite and prescribed course</a:t>
                      </a:r>
                      <a:endParaRPr lang="en-IN" sz="1000">
                        <a:solidFill>
                          <a:srgbClr val="030537"/>
                        </a:solidFill>
                        <a:latin typeface="+mn-lt"/>
                      </a:endParaRPr>
                    </a:p>
                  </a:txBody>
                  <a:tcPr marL="55672" marR="55672" marT="27836" marB="27836">
                    <a:lnL w="12700" cap="flat" cmpd="sng" algn="ctr">
                      <a:solidFill>
                        <a:schemeClr val="tx1"/>
                      </a:solidFill>
                      <a:prstDash val="solid"/>
                      <a:round/>
                      <a:headEnd type="none" w="med" len="med"/>
                      <a:tailEnd type="none" w="med" len="med"/>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08839687"/>
                  </a:ext>
                </a:extLst>
              </a:tr>
              <a:tr h="226400">
                <a:tc>
                  <a:txBody>
                    <a:bodyPr/>
                    <a:lstStyle/>
                    <a:p>
                      <a:r>
                        <a:rPr lang="en-IN" sz="1000">
                          <a:solidFill>
                            <a:srgbClr val="030537"/>
                          </a:solidFill>
                          <a:latin typeface="+mn-lt"/>
                        </a:rPr>
                        <a:t>Minimal</a:t>
                      </a:r>
                    </a:p>
                  </a:txBody>
                  <a:tcPr marL="55672" marR="55672" marT="27836" marB="27836">
                    <a:lnL w="6350" cap="flat" cmpd="sng" algn="ctr">
                      <a:noFill/>
                      <a:prstDash val="solid"/>
                      <a:miter lim="800000"/>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en-IN" sz="1000">
                          <a:solidFill>
                            <a:srgbClr val="030537"/>
                          </a:solidFill>
                          <a:latin typeface="+mn-lt"/>
                        </a:rPr>
                        <a:t>Problem that runs a defined &amp; prescribed course, is transient, and not likely to permanently alter health status</a:t>
                      </a:r>
                    </a:p>
                  </a:txBody>
                  <a:tcPr marL="55672" marR="55672" marT="27836" marB="27836">
                    <a:lnL w="12700" cap="flat" cmpd="sng" algn="ctr">
                      <a:solidFill>
                        <a:schemeClr val="tx1"/>
                      </a:solidFill>
                      <a:prstDash val="solid"/>
                      <a:round/>
                      <a:headEnd type="none" w="med" len="med"/>
                      <a:tailEnd type="none" w="med" len="med"/>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676269764"/>
                  </a:ext>
                </a:extLst>
              </a:tr>
              <a:tr h="226400">
                <a:tc>
                  <a:txBody>
                    <a:bodyPr/>
                    <a:lstStyle/>
                    <a:p>
                      <a:r>
                        <a:rPr lang="en-IN" sz="1000">
                          <a:solidFill>
                            <a:srgbClr val="030537"/>
                          </a:solidFill>
                          <a:latin typeface="+mn-lt"/>
                        </a:rPr>
                        <a:t>Acute </a:t>
                      </a:r>
                    </a:p>
                  </a:txBody>
                  <a:tcPr marL="55672" marR="55672" marT="27836" marB="27836">
                    <a:lnL w="6350" cap="flat" cmpd="sng" algn="ctr">
                      <a:noFill/>
                      <a:prstDash val="solid"/>
                      <a:miter lim="800000"/>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en-US" sz="1000">
                          <a:solidFill>
                            <a:srgbClr val="030537"/>
                          </a:solidFill>
                          <a:latin typeface="+mn-lt"/>
                        </a:rPr>
                        <a:t>Recent or new short-term problem</a:t>
                      </a:r>
                      <a:endParaRPr lang="en-IN" sz="1000">
                        <a:solidFill>
                          <a:srgbClr val="030537"/>
                        </a:solidFill>
                        <a:latin typeface="+mn-lt"/>
                      </a:endParaRPr>
                    </a:p>
                  </a:txBody>
                  <a:tcPr marL="55672" marR="55672" marT="27836" marB="27836">
                    <a:lnL w="12700" cap="flat" cmpd="sng" algn="ctr">
                      <a:solidFill>
                        <a:schemeClr val="tx1"/>
                      </a:solidFill>
                      <a:prstDash val="solid"/>
                      <a:round/>
                      <a:headEnd type="none" w="med" len="med"/>
                      <a:tailEnd type="none" w="med" len="med"/>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490496394"/>
                  </a:ext>
                </a:extLst>
              </a:tr>
              <a:tr h="226400">
                <a:tc>
                  <a:txBody>
                    <a:bodyPr/>
                    <a:lstStyle/>
                    <a:p>
                      <a:r>
                        <a:rPr lang="en-IN" sz="1000">
                          <a:solidFill>
                            <a:srgbClr val="030537"/>
                          </a:solidFill>
                          <a:latin typeface="+mn-lt"/>
                        </a:rPr>
                        <a:t>Chronic </a:t>
                      </a:r>
                    </a:p>
                  </a:txBody>
                  <a:tcPr marL="55672" marR="55672" marT="27836" marB="27836">
                    <a:lnL w="6350" cap="flat" cmpd="sng" algn="ctr">
                      <a:noFill/>
                      <a:prstDash val="solid"/>
                      <a:miter lim="800000"/>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en-US" sz="1000">
                          <a:solidFill>
                            <a:srgbClr val="030537"/>
                          </a:solidFill>
                          <a:latin typeface="+mn-lt"/>
                        </a:rPr>
                        <a:t>Expected duration of at least a year or until death of the patient</a:t>
                      </a:r>
                      <a:endParaRPr lang="en-IN" sz="1000">
                        <a:solidFill>
                          <a:srgbClr val="030537"/>
                        </a:solidFill>
                        <a:latin typeface="+mn-lt"/>
                      </a:endParaRPr>
                    </a:p>
                  </a:txBody>
                  <a:tcPr marL="55672" marR="55672" marT="27836" marB="27836">
                    <a:lnL w="12700" cap="flat" cmpd="sng" algn="ctr">
                      <a:solidFill>
                        <a:schemeClr val="tx1"/>
                      </a:solidFill>
                      <a:prstDash val="solid"/>
                      <a:round/>
                      <a:headEnd type="none" w="med" len="med"/>
                      <a:tailEnd type="none" w="med" len="med"/>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563575500"/>
                  </a:ext>
                </a:extLst>
              </a:tr>
              <a:tr h="226400">
                <a:tc>
                  <a:txBody>
                    <a:bodyPr/>
                    <a:lstStyle/>
                    <a:p>
                      <a:r>
                        <a:rPr lang="en-IN" sz="1000">
                          <a:solidFill>
                            <a:srgbClr val="030537"/>
                          </a:solidFill>
                          <a:latin typeface="+mn-lt"/>
                        </a:rPr>
                        <a:t>Uncomplicated </a:t>
                      </a:r>
                    </a:p>
                  </a:txBody>
                  <a:tcPr marL="55672" marR="55672" marT="27836" marB="27836">
                    <a:lnL w="6350" cap="flat" cmpd="sng" algn="ctr">
                      <a:noFill/>
                      <a:prstDash val="solid"/>
                      <a:miter lim="800000"/>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en-US" sz="1000">
                          <a:solidFill>
                            <a:srgbClr val="030537"/>
                          </a:solidFill>
                          <a:latin typeface="+mn-lt"/>
                        </a:rPr>
                        <a:t>Treatment considered but low risk of morbidity</a:t>
                      </a:r>
                      <a:endParaRPr lang="en-IN" sz="1000">
                        <a:solidFill>
                          <a:srgbClr val="030537"/>
                        </a:solidFill>
                        <a:latin typeface="+mn-lt"/>
                      </a:endParaRPr>
                    </a:p>
                  </a:txBody>
                  <a:tcPr marL="55672" marR="55672" marT="27836" marB="27836">
                    <a:lnL w="12700" cap="flat" cmpd="sng" algn="ctr">
                      <a:solidFill>
                        <a:schemeClr val="tx1"/>
                      </a:solidFill>
                      <a:prstDash val="solid"/>
                      <a:round/>
                      <a:headEnd type="none" w="med" len="med"/>
                      <a:tailEnd type="none" w="med" len="med"/>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635424377"/>
                  </a:ext>
                </a:extLst>
              </a:tr>
              <a:tr h="226400">
                <a:tc>
                  <a:txBody>
                    <a:bodyPr/>
                    <a:lstStyle/>
                    <a:p>
                      <a:r>
                        <a:rPr lang="en-IN" sz="1000">
                          <a:solidFill>
                            <a:srgbClr val="030537"/>
                          </a:solidFill>
                          <a:latin typeface="+mn-lt"/>
                        </a:rPr>
                        <a:t>Complicated </a:t>
                      </a:r>
                    </a:p>
                  </a:txBody>
                  <a:tcPr marL="55672" marR="55672" marT="27836" marB="27836">
                    <a:lnL w="6350" cap="flat" cmpd="sng" algn="ctr">
                      <a:noFill/>
                      <a:prstDash val="solid"/>
                      <a:miter lim="800000"/>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en-US" sz="1000">
                          <a:solidFill>
                            <a:srgbClr val="030537"/>
                          </a:solidFill>
                          <a:latin typeface="+mn-lt"/>
                        </a:rPr>
                        <a:t>Extensive injury that requires evaluation of body systems that are not part of the injured organ</a:t>
                      </a:r>
                      <a:endParaRPr lang="en-IN" sz="1000">
                        <a:solidFill>
                          <a:srgbClr val="030537"/>
                        </a:solidFill>
                        <a:latin typeface="+mn-lt"/>
                      </a:endParaRPr>
                    </a:p>
                  </a:txBody>
                  <a:tcPr marL="55672" marR="55672" marT="27836" marB="27836">
                    <a:lnL w="12700" cap="flat" cmpd="sng" algn="ctr">
                      <a:solidFill>
                        <a:schemeClr val="tx1"/>
                      </a:solidFill>
                      <a:prstDash val="solid"/>
                      <a:round/>
                      <a:headEnd type="none" w="med" len="med"/>
                      <a:tailEnd type="none" w="med" len="med"/>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2754286"/>
                  </a:ext>
                </a:extLst>
              </a:tr>
              <a:tr h="226400">
                <a:tc>
                  <a:txBody>
                    <a:bodyPr/>
                    <a:lstStyle/>
                    <a:p>
                      <a:r>
                        <a:rPr lang="en-IN" sz="1000">
                          <a:solidFill>
                            <a:srgbClr val="030537"/>
                          </a:solidFill>
                          <a:latin typeface="+mn-lt"/>
                        </a:rPr>
                        <a:t>Stable </a:t>
                      </a:r>
                    </a:p>
                  </a:txBody>
                  <a:tcPr marL="55672" marR="55672" marT="27836" marB="27836">
                    <a:lnL w="6350" cap="flat" cmpd="sng" algn="ctr">
                      <a:noFill/>
                      <a:prstDash val="solid"/>
                      <a:miter lim="800000"/>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en-US" sz="1000">
                          <a:solidFill>
                            <a:srgbClr val="030537"/>
                          </a:solidFill>
                          <a:latin typeface="+mn-lt"/>
                        </a:rPr>
                        <a:t>Patient has met treatment goals</a:t>
                      </a:r>
                      <a:endParaRPr lang="en-IN" sz="1000">
                        <a:solidFill>
                          <a:srgbClr val="030537"/>
                        </a:solidFill>
                        <a:latin typeface="+mn-lt"/>
                      </a:endParaRPr>
                    </a:p>
                  </a:txBody>
                  <a:tcPr marL="55672" marR="55672" marT="27836" marB="27836">
                    <a:lnL w="12700" cap="flat" cmpd="sng" algn="ctr">
                      <a:solidFill>
                        <a:schemeClr val="tx1"/>
                      </a:solidFill>
                      <a:prstDash val="solid"/>
                      <a:round/>
                      <a:headEnd type="none" w="med" len="med"/>
                      <a:tailEnd type="none" w="med" len="med"/>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86589379"/>
                  </a:ext>
                </a:extLst>
              </a:tr>
              <a:tr h="226400">
                <a:tc>
                  <a:txBody>
                    <a:bodyPr/>
                    <a:lstStyle/>
                    <a:p>
                      <a:r>
                        <a:rPr lang="en-IN" sz="1000">
                          <a:solidFill>
                            <a:srgbClr val="030537"/>
                          </a:solidFill>
                          <a:latin typeface="+mn-lt"/>
                        </a:rPr>
                        <a:t>Systemic symptoms </a:t>
                      </a:r>
                    </a:p>
                  </a:txBody>
                  <a:tcPr marL="55672" marR="55672" marT="27836" marB="27836">
                    <a:lnL w="6350" cap="flat" cmpd="sng" algn="ctr">
                      <a:noFill/>
                      <a:prstDash val="solid"/>
                      <a:miter lim="800000"/>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en-US" sz="1000">
                          <a:solidFill>
                            <a:srgbClr val="030537"/>
                          </a:solidFill>
                          <a:latin typeface="+mn-lt"/>
                        </a:rPr>
                        <a:t>Symptoms cause a high risk of morbidity without treatment</a:t>
                      </a:r>
                      <a:endParaRPr lang="en-IN" sz="1000">
                        <a:solidFill>
                          <a:srgbClr val="030537"/>
                        </a:solidFill>
                        <a:latin typeface="+mn-lt"/>
                      </a:endParaRPr>
                    </a:p>
                  </a:txBody>
                  <a:tcPr marL="55672" marR="55672" marT="27836" marB="27836">
                    <a:lnL w="12700" cap="flat" cmpd="sng" algn="ctr">
                      <a:solidFill>
                        <a:schemeClr val="tx1"/>
                      </a:solidFill>
                      <a:prstDash val="solid"/>
                      <a:round/>
                      <a:headEnd type="none" w="med" len="med"/>
                      <a:tailEnd type="none" w="med" len="med"/>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514019311"/>
                  </a:ext>
                </a:extLst>
              </a:tr>
              <a:tr h="226400">
                <a:tc>
                  <a:txBody>
                    <a:bodyPr/>
                    <a:lstStyle/>
                    <a:p>
                      <a:r>
                        <a:rPr lang="en-IN" sz="1000">
                          <a:solidFill>
                            <a:srgbClr val="030537"/>
                          </a:solidFill>
                          <a:latin typeface="+mn-lt"/>
                        </a:rPr>
                        <a:t>Exacerbation </a:t>
                      </a:r>
                    </a:p>
                  </a:txBody>
                  <a:tcPr marL="55672" marR="55672" marT="27836" marB="27836">
                    <a:lnL w="6350" cap="flat" cmpd="sng" algn="ctr">
                      <a:noFill/>
                      <a:prstDash val="solid"/>
                      <a:miter lim="800000"/>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en-US" sz="1000">
                          <a:solidFill>
                            <a:srgbClr val="030537"/>
                          </a:solidFill>
                          <a:latin typeface="+mn-lt"/>
                        </a:rPr>
                        <a:t>Worsening but does not require hospitalization</a:t>
                      </a:r>
                      <a:endParaRPr lang="en-IN" sz="1000">
                        <a:solidFill>
                          <a:srgbClr val="030537"/>
                        </a:solidFill>
                        <a:latin typeface="+mn-lt"/>
                      </a:endParaRPr>
                    </a:p>
                  </a:txBody>
                  <a:tcPr marL="55672" marR="55672" marT="27836" marB="27836">
                    <a:lnL w="12700" cap="flat" cmpd="sng" algn="ctr">
                      <a:solidFill>
                        <a:schemeClr val="tx1"/>
                      </a:solidFill>
                      <a:prstDash val="solid"/>
                      <a:round/>
                      <a:headEnd type="none" w="med" len="med"/>
                      <a:tailEnd type="none" w="med" len="med"/>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244885319"/>
                  </a:ext>
                </a:extLst>
              </a:tr>
              <a:tr h="226400">
                <a:tc>
                  <a:txBody>
                    <a:bodyPr/>
                    <a:lstStyle/>
                    <a:p>
                      <a:r>
                        <a:rPr lang="en-IN" sz="1000">
                          <a:solidFill>
                            <a:srgbClr val="030537"/>
                          </a:solidFill>
                          <a:latin typeface="+mn-lt"/>
                        </a:rPr>
                        <a:t>Severe exacerbation</a:t>
                      </a:r>
                    </a:p>
                  </a:txBody>
                  <a:tcPr marL="55672" marR="55672" marT="27836" marB="27836">
                    <a:lnL w="6350" cap="flat" cmpd="sng" algn="ctr">
                      <a:noFill/>
                      <a:prstDash val="solid"/>
                      <a:miter lim="800000"/>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en-US" sz="1000">
                          <a:solidFill>
                            <a:srgbClr val="030537"/>
                          </a:solidFill>
                          <a:latin typeface="+mn-lt"/>
                        </a:rPr>
                        <a:t>Progression with significant risk of morbidity and may require hospitalization</a:t>
                      </a:r>
                      <a:endParaRPr lang="en-IN" sz="1000">
                        <a:solidFill>
                          <a:srgbClr val="030537"/>
                        </a:solidFill>
                        <a:latin typeface="+mn-lt"/>
                      </a:endParaRPr>
                    </a:p>
                  </a:txBody>
                  <a:tcPr marL="55672" marR="55672" marT="27836" marB="27836">
                    <a:lnL w="12700" cap="flat" cmpd="sng" algn="ctr">
                      <a:solidFill>
                        <a:schemeClr val="tx1"/>
                      </a:solidFill>
                      <a:prstDash val="solid"/>
                      <a:round/>
                      <a:headEnd type="none" w="med" len="med"/>
                      <a:tailEnd type="none" w="med" len="med"/>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979432412"/>
                  </a:ext>
                </a:extLst>
              </a:tr>
              <a:tr h="226400">
                <a:tc>
                  <a:txBody>
                    <a:bodyPr/>
                    <a:lstStyle/>
                    <a:p>
                      <a:r>
                        <a:rPr lang="en-IN" sz="1000">
                          <a:solidFill>
                            <a:srgbClr val="030537"/>
                          </a:solidFill>
                          <a:latin typeface="+mn-lt"/>
                        </a:rPr>
                        <a:t>Undiagnosed</a:t>
                      </a:r>
                    </a:p>
                  </a:txBody>
                  <a:tcPr marL="55672" marR="55672" marT="27836" marB="27836">
                    <a:lnL w="6350" cap="flat" cmpd="sng" algn="ctr">
                      <a:noFill/>
                      <a:prstDash val="solid"/>
                      <a:miter lim="800000"/>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en-US" sz="1000">
                          <a:solidFill>
                            <a:srgbClr val="030537"/>
                          </a:solidFill>
                          <a:latin typeface="+mn-lt"/>
                        </a:rPr>
                        <a:t>Differential diagnosis that likely results in a high risk of morbidity without treatment</a:t>
                      </a:r>
                      <a:endParaRPr lang="en-IN" sz="1000">
                        <a:solidFill>
                          <a:srgbClr val="030537"/>
                        </a:solidFill>
                        <a:latin typeface="+mn-lt"/>
                      </a:endParaRPr>
                    </a:p>
                  </a:txBody>
                  <a:tcPr marL="55672" marR="55672" marT="27836" marB="27836">
                    <a:lnL w="12700" cap="flat" cmpd="sng" algn="ctr">
                      <a:solidFill>
                        <a:schemeClr val="tx1"/>
                      </a:solidFill>
                      <a:prstDash val="solid"/>
                      <a:round/>
                      <a:headEnd type="none" w="med" len="med"/>
                      <a:tailEnd type="none" w="med" len="med"/>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336156738"/>
                  </a:ext>
                </a:extLst>
              </a:tr>
              <a:tr h="226400">
                <a:tc>
                  <a:txBody>
                    <a:bodyPr/>
                    <a:lstStyle/>
                    <a:p>
                      <a:r>
                        <a:rPr lang="en-US" sz="1000">
                          <a:solidFill>
                            <a:srgbClr val="030537"/>
                          </a:solidFill>
                          <a:latin typeface="+mn-lt"/>
                        </a:rPr>
                        <a:t>Threat to life or bodily function</a:t>
                      </a:r>
                      <a:endParaRPr lang="en-IN" sz="1000">
                        <a:solidFill>
                          <a:srgbClr val="030537"/>
                        </a:solidFill>
                        <a:latin typeface="+mn-lt"/>
                      </a:endParaRPr>
                    </a:p>
                  </a:txBody>
                  <a:tcPr marL="55672" marR="55672" marT="27836" marB="27836">
                    <a:lnL w="6350" cap="flat" cmpd="sng" algn="ctr">
                      <a:noFill/>
                      <a:prstDash val="solid"/>
                      <a:miter lim="800000"/>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solidFill>
                      <a:schemeClr val="accent1">
                        <a:lumMod val="20000"/>
                        <a:lumOff val="80000"/>
                      </a:schemeClr>
                    </a:solidFill>
                  </a:tcPr>
                </a:tc>
                <a:tc>
                  <a:txBody>
                    <a:bodyPr/>
                    <a:lstStyle/>
                    <a:p>
                      <a:r>
                        <a:rPr lang="en-US" sz="1000">
                          <a:solidFill>
                            <a:srgbClr val="030537"/>
                          </a:solidFill>
                          <a:latin typeface="+mn-lt"/>
                        </a:rPr>
                        <a:t>Poses a threat in near term without treatment </a:t>
                      </a:r>
                      <a:endParaRPr lang="en-IN" sz="1000">
                        <a:solidFill>
                          <a:srgbClr val="030537"/>
                        </a:solidFill>
                        <a:latin typeface="+mn-lt"/>
                      </a:endParaRPr>
                    </a:p>
                  </a:txBody>
                  <a:tcPr marL="55672" marR="55672" marT="27836" marB="27836">
                    <a:lnL w="12700" cap="flat" cmpd="sng" algn="ctr">
                      <a:solidFill>
                        <a:schemeClr val="tx1"/>
                      </a:solidFill>
                      <a:prstDash val="solid"/>
                      <a:round/>
                      <a:headEnd type="none" w="med" len="med"/>
                      <a:tailEnd type="none" w="med" len="med"/>
                    </a:lnL>
                    <a:lnR w="6350" cap="flat" cmpd="sng" algn="ctr">
                      <a:noFill/>
                      <a:prstDash val="solid"/>
                      <a:miter lim="800000"/>
                    </a:lnR>
                    <a:lnT w="12700" cap="flat" cmpd="sng" algn="ctr">
                      <a:solidFill>
                        <a:schemeClr val="tx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696737116"/>
                  </a:ext>
                </a:extLst>
              </a:tr>
            </a:tbl>
          </a:graphicData>
        </a:graphic>
      </p:graphicFrame>
      <p:pic>
        <p:nvPicPr>
          <p:cNvPr id="21" name="Picture 20" descr="Description: omnimd-logo-Signature">
            <a:extLst>
              <a:ext uri="{FF2B5EF4-FFF2-40B4-BE49-F238E27FC236}">
                <a16:creationId xmlns:a16="http://schemas.microsoft.com/office/drawing/2014/main" id="{41C35EE8-F7AA-4921-B2F1-EA859F57F43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500994" y="-5283"/>
            <a:ext cx="1691005" cy="591820"/>
          </a:xfrm>
          <a:prstGeom prst="rect">
            <a:avLst/>
          </a:prstGeom>
          <a:noFill/>
          <a:ln>
            <a:noFill/>
          </a:ln>
        </p:spPr>
      </p:pic>
    </p:spTree>
    <p:extLst>
      <p:ext uri="{BB962C8B-B14F-4D97-AF65-F5344CB8AC3E}">
        <p14:creationId xmlns:p14="http://schemas.microsoft.com/office/powerpoint/2010/main" val="3338966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5" name="Title 1">
            <a:extLst>
              <a:ext uri="{FF2B5EF4-FFF2-40B4-BE49-F238E27FC236}">
                <a16:creationId xmlns:a16="http://schemas.microsoft.com/office/drawing/2014/main" id="{FF115D2D-0304-4430-B25E-EF23DABE4E28}"/>
              </a:ext>
            </a:extLst>
          </p:cNvPr>
          <p:cNvSpPr>
            <a:spLocks noGrp="1"/>
          </p:cNvSpPr>
          <p:nvPr>
            <p:ph type="title"/>
          </p:nvPr>
        </p:nvSpPr>
        <p:spPr>
          <a:xfrm>
            <a:off x="673754" y="643467"/>
            <a:ext cx="4203045" cy="1375608"/>
          </a:xfrm>
        </p:spPr>
        <p:txBody>
          <a:bodyPr vert="horz" lIns="91440" tIns="45720" rIns="91440" bIns="45720" rtlCol="0" anchor="ctr">
            <a:normAutofit/>
          </a:bodyPr>
          <a:lstStyle/>
          <a:p>
            <a:pPr>
              <a:lnSpc>
                <a:spcPct val="90000"/>
              </a:lnSpc>
            </a:pPr>
            <a:r>
              <a:rPr lang="en-US" sz="3100" b="1">
                <a:solidFill>
                  <a:schemeClr val="bg1"/>
                </a:solidFill>
              </a:rPr>
              <a:t>Number and Complexity of Problems Addressed</a:t>
            </a:r>
          </a:p>
        </p:txBody>
      </p:sp>
      <p:sp>
        <p:nvSpPr>
          <p:cNvPr id="2" name="Rectangle 1">
            <a:extLst>
              <a:ext uri="{FF2B5EF4-FFF2-40B4-BE49-F238E27FC236}">
                <a16:creationId xmlns:a16="http://schemas.microsoft.com/office/drawing/2014/main" id="{46367BCB-415C-46B4-9CD1-6D7632D66FD7}"/>
              </a:ext>
            </a:extLst>
          </p:cNvPr>
          <p:cNvSpPr/>
          <p:nvPr/>
        </p:nvSpPr>
        <p:spPr>
          <a:xfrm>
            <a:off x="673754" y="2160590"/>
            <a:ext cx="3973943" cy="3440110"/>
          </a:xfrm>
          <a:prstGeom prst="rect">
            <a:avLst/>
          </a:prstGeom>
        </p:spPr>
        <p:txBody>
          <a:bodyPr vert="horz" lIns="91440" tIns="45720" rIns="91440" bIns="45720" rtlCol="0">
            <a:normAutofit/>
          </a:bodyPr>
          <a:lstStyle/>
          <a:p>
            <a:pPr marL="285750" indent="-285750">
              <a:spcBef>
                <a:spcPts val="1000"/>
              </a:spcBef>
              <a:buClr>
                <a:schemeClr val="accent1"/>
              </a:buClr>
              <a:buSzPct val="80000"/>
              <a:buFont typeface="Wingdings 3" charset="2"/>
              <a:buChar char=""/>
            </a:pPr>
            <a:r>
              <a:rPr lang="en-US" i="1">
                <a:solidFill>
                  <a:schemeClr val="bg1"/>
                </a:solidFill>
              </a:rPr>
              <a:t>No consideration given for new conditions</a:t>
            </a:r>
          </a:p>
          <a:p>
            <a:pPr marL="285750" indent="-285750">
              <a:spcBef>
                <a:spcPts val="1000"/>
              </a:spcBef>
              <a:buClr>
                <a:schemeClr val="accent1"/>
              </a:buClr>
              <a:buSzPct val="80000"/>
              <a:buFont typeface="Wingdings 3" charset="2"/>
              <a:buChar char=""/>
            </a:pPr>
            <a:r>
              <a:rPr lang="en-US" i="1">
                <a:solidFill>
                  <a:schemeClr val="bg1"/>
                </a:solidFill>
              </a:rPr>
              <a:t>Problems addressed should be “clinically relevant”</a:t>
            </a:r>
          </a:p>
        </p:txBody>
      </p:sp>
      <p:sp>
        <p:nvSpPr>
          <p:cNvPr id="16" name="Isosceles Triangle 15">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graphicFrame>
        <p:nvGraphicFramePr>
          <p:cNvPr id="4" name="Table 3">
            <a:extLst>
              <a:ext uri="{FF2B5EF4-FFF2-40B4-BE49-F238E27FC236}">
                <a16:creationId xmlns:a16="http://schemas.microsoft.com/office/drawing/2014/main" id="{005DDC88-F2F6-42C5-A1E4-8810A057A194}"/>
              </a:ext>
            </a:extLst>
          </p:cNvPr>
          <p:cNvGraphicFramePr>
            <a:graphicFrameLocks noGrp="1"/>
          </p:cNvGraphicFramePr>
          <p:nvPr>
            <p:extLst>
              <p:ext uri="{D42A27DB-BD31-4B8C-83A1-F6EECF244321}">
                <p14:modId xmlns:p14="http://schemas.microsoft.com/office/powerpoint/2010/main" val="2283088137"/>
              </p:ext>
            </p:extLst>
          </p:nvPr>
        </p:nvGraphicFramePr>
        <p:xfrm>
          <a:off x="6096001" y="2079547"/>
          <a:ext cx="5143501" cy="2686394"/>
        </p:xfrm>
        <a:graphic>
          <a:graphicData uri="http://schemas.openxmlformats.org/drawingml/2006/table">
            <a:tbl>
              <a:tblPr firstRow="1" bandRow="1">
                <a:tableStyleId>{3C2FFA5D-87B4-456A-9821-1D502468CF0F}</a:tableStyleId>
              </a:tblPr>
              <a:tblGrid>
                <a:gridCol w="1935357">
                  <a:extLst>
                    <a:ext uri="{9D8B030D-6E8A-4147-A177-3AD203B41FA5}">
                      <a16:colId xmlns:a16="http://schemas.microsoft.com/office/drawing/2014/main" val="2596653253"/>
                    </a:ext>
                  </a:extLst>
                </a:gridCol>
                <a:gridCol w="3208144">
                  <a:extLst>
                    <a:ext uri="{9D8B030D-6E8A-4147-A177-3AD203B41FA5}">
                      <a16:colId xmlns:a16="http://schemas.microsoft.com/office/drawing/2014/main" val="839344078"/>
                    </a:ext>
                  </a:extLst>
                </a:gridCol>
              </a:tblGrid>
              <a:tr h="467952">
                <a:tc>
                  <a:txBody>
                    <a:bodyPr/>
                    <a:lstStyle/>
                    <a:p>
                      <a:pPr algn="l"/>
                      <a:r>
                        <a:rPr lang="en-IN" sz="2300" b="1">
                          <a:solidFill>
                            <a:srgbClr val="030537"/>
                          </a:solidFill>
                          <a:latin typeface="+mn-lt"/>
                        </a:rPr>
                        <a:t>Level</a:t>
                      </a:r>
                    </a:p>
                  </a:txBody>
                  <a:tcPr marL="86658" marR="86658" marT="43329" marB="43329">
                    <a:lnL w="6350" cap="flat" cmpd="sng" algn="ctr">
                      <a:noFill/>
                      <a:prstDash val="solid"/>
                      <a:miter lim="800000"/>
                    </a:lnL>
                    <a:lnR w="12700" cap="flat" cmpd="sng" algn="ctr">
                      <a:solidFill>
                        <a:schemeClr val="tx1"/>
                      </a:solidFill>
                      <a:prstDash val="solid"/>
                      <a:round/>
                      <a:headEnd type="none" w="med" len="med"/>
                      <a:tailEnd type="none" w="med" len="med"/>
                    </a:lnR>
                    <a:lnT w="6350" cap="flat" cmpd="sng" algn="ctr">
                      <a:no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a:r>
                        <a:rPr lang="en-IN" sz="2300" b="1">
                          <a:solidFill>
                            <a:srgbClr val="030537"/>
                          </a:solidFill>
                          <a:latin typeface="+mn-lt"/>
                        </a:rPr>
                        <a:t>Problems Addressed</a:t>
                      </a:r>
                    </a:p>
                  </a:txBody>
                  <a:tcPr marL="86658" marR="86658" marT="43329" marB="43329">
                    <a:lnL w="12700" cap="flat" cmpd="sng" algn="ctr">
                      <a:solidFill>
                        <a:schemeClr val="tx1"/>
                      </a:solidFill>
                      <a:prstDash val="solid"/>
                      <a:round/>
                      <a:headEnd type="none" w="med" len="med"/>
                      <a:tailEnd type="none" w="med" len="med"/>
                    </a:lnL>
                    <a:lnR w="6350" cap="flat" cmpd="sng" algn="ctr">
                      <a:noFill/>
                      <a:prstDash val="solid"/>
                      <a:miter lim="800000"/>
                    </a:lnR>
                    <a:lnT w="6350" cap="flat" cmpd="sng" algn="ctr">
                      <a:no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4090241703"/>
                  </a:ext>
                </a:extLst>
              </a:tr>
              <a:tr h="410181">
                <a:tc>
                  <a:txBody>
                    <a:bodyPr/>
                    <a:lstStyle/>
                    <a:p>
                      <a:r>
                        <a:rPr lang="en-IN" sz="1900">
                          <a:solidFill>
                            <a:srgbClr val="030537"/>
                          </a:solidFill>
                          <a:latin typeface="+mn-lt"/>
                        </a:rPr>
                        <a:t>Straightforward</a:t>
                      </a:r>
                    </a:p>
                  </a:txBody>
                  <a:tcPr marL="86658" marR="86658" marT="43329" marB="43329">
                    <a:lnL w="6350" cap="flat" cmpd="sng" algn="ctr">
                      <a:noFill/>
                      <a:prstDash val="solid"/>
                      <a:miter lim="800000"/>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r>
                        <a:rPr lang="en-IN" sz="1900">
                          <a:solidFill>
                            <a:srgbClr val="030537"/>
                          </a:solidFill>
                          <a:latin typeface="+mn-lt"/>
                        </a:rPr>
                        <a:t>Self-limited</a:t>
                      </a:r>
                    </a:p>
                  </a:txBody>
                  <a:tcPr marL="86658" marR="86658" marT="43329" marB="43329">
                    <a:lnL w="12700" cap="flat" cmpd="sng" algn="ctr">
                      <a:solidFill>
                        <a:schemeClr val="tx1"/>
                      </a:solidFill>
                      <a:prstDash val="solid"/>
                      <a:round/>
                      <a:headEnd type="none" w="med" len="med"/>
                      <a:tailEnd type="none" w="med" len="med"/>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08839687"/>
                  </a:ext>
                </a:extLst>
              </a:tr>
              <a:tr h="699040">
                <a:tc>
                  <a:txBody>
                    <a:bodyPr/>
                    <a:lstStyle/>
                    <a:p>
                      <a:r>
                        <a:rPr lang="en-IN" sz="1900">
                          <a:solidFill>
                            <a:srgbClr val="030537"/>
                          </a:solidFill>
                          <a:latin typeface="+mn-lt"/>
                        </a:rPr>
                        <a:t>Low</a:t>
                      </a:r>
                    </a:p>
                  </a:txBody>
                  <a:tcPr marL="86658" marR="86658" marT="43329" marB="43329">
                    <a:lnL w="6350" cap="flat" cmpd="sng" algn="ctr">
                      <a:noFill/>
                      <a:prstDash val="solid"/>
                      <a:miter lim="800000"/>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r>
                        <a:rPr lang="en-IN" sz="1900">
                          <a:solidFill>
                            <a:srgbClr val="030537"/>
                          </a:solidFill>
                          <a:latin typeface="+mn-lt"/>
                        </a:rPr>
                        <a:t>Stable, uncomplicated, single problem</a:t>
                      </a:r>
                    </a:p>
                  </a:txBody>
                  <a:tcPr marL="86658" marR="86658" marT="43329" marB="43329">
                    <a:lnL w="12700" cap="flat" cmpd="sng" algn="ctr">
                      <a:solidFill>
                        <a:schemeClr val="tx1"/>
                      </a:solidFill>
                      <a:prstDash val="solid"/>
                      <a:round/>
                      <a:headEnd type="none" w="med" len="med"/>
                      <a:tailEnd type="none" w="med" len="med"/>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2490496394"/>
                  </a:ext>
                </a:extLst>
              </a:tr>
              <a:tr h="699040">
                <a:tc>
                  <a:txBody>
                    <a:bodyPr/>
                    <a:lstStyle/>
                    <a:p>
                      <a:r>
                        <a:rPr lang="en-IN" sz="1900">
                          <a:solidFill>
                            <a:srgbClr val="030537"/>
                          </a:solidFill>
                          <a:latin typeface="+mn-lt"/>
                        </a:rPr>
                        <a:t>Moderate</a:t>
                      </a:r>
                    </a:p>
                  </a:txBody>
                  <a:tcPr marL="86658" marR="86658" marT="43329" marB="43329">
                    <a:lnL w="6350" cap="flat" cmpd="sng" algn="ctr">
                      <a:noFill/>
                      <a:prstDash val="solid"/>
                      <a:miter lim="800000"/>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r>
                        <a:rPr lang="en-IN" sz="1900">
                          <a:solidFill>
                            <a:srgbClr val="030537"/>
                          </a:solidFill>
                          <a:latin typeface="+mn-lt"/>
                        </a:rPr>
                        <a:t>Multiple problems or significantly ill</a:t>
                      </a:r>
                    </a:p>
                  </a:txBody>
                  <a:tcPr marL="86658" marR="86658" marT="43329" marB="43329">
                    <a:lnL w="12700" cap="flat" cmpd="sng" algn="ctr">
                      <a:solidFill>
                        <a:schemeClr val="tx1"/>
                      </a:solidFill>
                      <a:prstDash val="solid"/>
                      <a:round/>
                      <a:headEnd type="none" w="med" len="med"/>
                      <a:tailEnd type="none" w="med" len="med"/>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563575500"/>
                  </a:ext>
                </a:extLst>
              </a:tr>
              <a:tr h="410181">
                <a:tc>
                  <a:txBody>
                    <a:bodyPr/>
                    <a:lstStyle/>
                    <a:p>
                      <a:r>
                        <a:rPr lang="en-IN" sz="1900">
                          <a:solidFill>
                            <a:srgbClr val="030537"/>
                          </a:solidFill>
                          <a:latin typeface="+mn-lt"/>
                        </a:rPr>
                        <a:t>High</a:t>
                      </a:r>
                    </a:p>
                  </a:txBody>
                  <a:tcPr marL="86658" marR="86658" marT="43329" marB="43329">
                    <a:lnL w="6350" cap="flat" cmpd="sng" algn="ctr">
                      <a:noFill/>
                      <a:prstDash val="solid"/>
                      <a:miter lim="800000"/>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r>
                        <a:rPr lang="en-IN" sz="1900">
                          <a:solidFill>
                            <a:srgbClr val="030537"/>
                          </a:solidFill>
                          <a:latin typeface="+mn-lt"/>
                        </a:rPr>
                        <a:t>Very ill</a:t>
                      </a:r>
                    </a:p>
                  </a:txBody>
                  <a:tcPr marL="86658" marR="86658" marT="43329" marB="43329">
                    <a:lnL w="12700" cap="flat" cmpd="sng" algn="ctr">
                      <a:solidFill>
                        <a:schemeClr val="tx1"/>
                      </a:solidFill>
                      <a:prstDash val="solid"/>
                      <a:round/>
                      <a:headEnd type="none" w="med" len="med"/>
                      <a:tailEnd type="none" w="med" len="med"/>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635424377"/>
                  </a:ext>
                </a:extLst>
              </a:tr>
            </a:tbl>
          </a:graphicData>
        </a:graphic>
      </p:graphicFrame>
      <p:pic>
        <p:nvPicPr>
          <p:cNvPr id="9" name="Picture 8" descr="Description: omnimd-logo-Signature">
            <a:extLst>
              <a:ext uri="{FF2B5EF4-FFF2-40B4-BE49-F238E27FC236}">
                <a16:creationId xmlns:a16="http://schemas.microsoft.com/office/drawing/2014/main" id="{B6B090EA-8D59-41C9-BDC2-1FDE7E3F3A5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500994" y="-5283"/>
            <a:ext cx="1691005" cy="591820"/>
          </a:xfrm>
          <a:prstGeom prst="rect">
            <a:avLst/>
          </a:prstGeom>
          <a:noFill/>
          <a:ln>
            <a:noFill/>
          </a:ln>
        </p:spPr>
      </p:pic>
    </p:spTree>
    <p:extLst>
      <p:ext uri="{BB962C8B-B14F-4D97-AF65-F5344CB8AC3E}">
        <p14:creationId xmlns:p14="http://schemas.microsoft.com/office/powerpoint/2010/main" val="15425376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6D639-9D63-46E1-8FC4-B0D6FC3E3A31}"/>
              </a:ext>
            </a:extLst>
          </p:cNvPr>
          <p:cNvSpPr>
            <a:spLocks noGrp="1"/>
          </p:cNvSpPr>
          <p:nvPr>
            <p:ph type="title"/>
          </p:nvPr>
        </p:nvSpPr>
        <p:spPr>
          <a:xfrm>
            <a:off x="4203700" y="0"/>
            <a:ext cx="7988297" cy="1524000"/>
          </a:xfrm>
        </p:spPr>
        <p:txBody>
          <a:bodyPr>
            <a:noAutofit/>
          </a:bodyPr>
          <a:lstStyle/>
          <a:p>
            <a:r>
              <a:rPr lang="en-US" sz="3200" b="1" dirty="0">
                <a:solidFill>
                  <a:srgbClr val="030537"/>
                </a:solidFill>
                <a:latin typeface="+mn-lt"/>
              </a:rPr>
              <a:t>Amount and/or </a:t>
            </a:r>
            <a:br>
              <a:rPr lang="en-US" sz="3200" b="1" dirty="0">
                <a:solidFill>
                  <a:srgbClr val="030537"/>
                </a:solidFill>
                <a:latin typeface="+mn-lt"/>
              </a:rPr>
            </a:br>
            <a:r>
              <a:rPr lang="en-US" sz="3200" b="1" dirty="0">
                <a:solidFill>
                  <a:srgbClr val="030537"/>
                </a:solidFill>
                <a:latin typeface="+mn-lt"/>
              </a:rPr>
              <a:t>Complexity of Data to be </a:t>
            </a:r>
            <a:br>
              <a:rPr lang="en-US" sz="3200" b="1" dirty="0">
                <a:solidFill>
                  <a:srgbClr val="030537"/>
                </a:solidFill>
                <a:latin typeface="+mn-lt"/>
              </a:rPr>
            </a:br>
            <a:r>
              <a:rPr lang="en-US" sz="3200" b="1" dirty="0">
                <a:solidFill>
                  <a:srgbClr val="030537"/>
                </a:solidFill>
                <a:latin typeface="+mn-lt"/>
              </a:rPr>
              <a:t>Reviewed and Analyzed </a:t>
            </a:r>
            <a:endParaRPr lang="en-IN" sz="3200" b="1" dirty="0">
              <a:solidFill>
                <a:srgbClr val="030537"/>
              </a:solidFill>
              <a:latin typeface="+mn-lt"/>
            </a:endParaRPr>
          </a:p>
        </p:txBody>
      </p:sp>
      <p:sp>
        <p:nvSpPr>
          <p:cNvPr id="3" name="Content Placeholder 2">
            <a:extLst>
              <a:ext uri="{FF2B5EF4-FFF2-40B4-BE49-F238E27FC236}">
                <a16:creationId xmlns:a16="http://schemas.microsoft.com/office/drawing/2014/main" id="{FD59D122-6511-46E9-BA88-E1233E04EECC}"/>
              </a:ext>
            </a:extLst>
          </p:cNvPr>
          <p:cNvSpPr>
            <a:spLocks noGrp="1"/>
          </p:cNvSpPr>
          <p:nvPr>
            <p:ph idx="1"/>
          </p:nvPr>
        </p:nvSpPr>
        <p:spPr>
          <a:xfrm>
            <a:off x="4203699" y="2497883"/>
            <a:ext cx="7988299" cy="1822562"/>
          </a:xfrm>
        </p:spPr>
        <p:txBody>
          <a:bodyPr>
            <a:normAutofit fontScale="85000" lnSpcReduction="10000"/>
          </a:bodyPr>
          <a:lstStyle/>
          <a:p>
            <a:pPr marL="514350" indent="-514350">
              <a:buFont typeface="+mj-lt"/>
              <a:buAutoNum type="arabicPeriod"/>
            </a:pPr>
            <a:r>
              <a:rPr lang="en-US" sz="2000" dirty="0">
                <a:solidFill>
                  <a:srgbClr val="030537"/>
                </a:solidFill>
              </a:rPr>
              <a:t>Tests, documents, orders, or independent historian(s)—each unique test, order, or document is counted to meet a threshold number</a:t>
            </a:r>
          </a:p>
          <a:p>
            <a:pPr marL="457200" indent="-457200">
              <a:buAutoNum type="arabicPeriod" startAt="2"/>
            </a:pPr>
            <a:r>
              <a:rPr lang="en-US" sz="2000" dirty="0">
                <a:solidFill>
                  <a:srgbClr val="030537"/>
                </a:solidFill>
              </a:rPr>
              <a:t>Independent interpretation of tests—not to be reported separately</a:t>
            </a:r>
          </a:p>
          <a:p>
            <a:pPr marL="457200" indent="-457200">
              <a:buAutoNum type="arabicPeriod" startAt="2"/>
            </a:pPr>
            <a:r>
              <a:rPr lang="en-US" sz="2000" dirty="0">
                <a:solidFill>
                  <a:srgbClr val="030537"/>
                </a:solidFill>
              </a:rPr>
              <a:t>Discussion of management or test interpretation with external physician/other QHP/appropriate source—not to be reported separately)</a:t>
            </a:r>
          </a:p>
          <a:p>
            <a:pPr marL="0" indent="0">
              <a:buNone/>
            </a:pPr>
            <a:endParaRPr lang="en-US" sz="2000" dirty="0">
              <a:solidFill>
                <a:srgbClr val="030537"/>
              </a:solidFill>
            </a:endParaRPr>
          </a:p>
        </p:txBody>
      </p:sp>
      <p:sp>
        <p:nvSpPr>
          <p:cNvPr id="5" name="Title 1">
            <a:extLst>
              <a:ext uri="{FF2B5EF4-FFF2-40B4-BE49-F238E27FC236}">
                <a16:creationId xmlns:a16="http://schemas.microsoft.com/office/drawing/2014/main" id="{6956914C-6B7B-43C3-A06A-2DFF9DFE7529}"/>
              </a:ext>
            </a:extLst>
          </p:cNvPr>
          <p:cNvSpPr txBox="1">
            <a:spLocks/>
          </p:cNvSpPr>
          <p:nvPr/>
        </p:nvSpPr>
        <p:spPr>
          <a:xfrm>
            <a:off x="4203700" y="1524001"/>
            <a:ext cx="7988297" cy="10197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030537"/>
                </a:solidFill>
                <a:latin typeface="+mn-lt"/>
              </a:rPr>
              <a:t>Data are divided into three categories:</a:t>
            </a:r>
            <a:endParaRPr lang="en-IN" sz="2400" b="1" dirty="0">
              <a:solidFill>
                <a:srgbClr val="030537"/>
              </a:solidFill>
              <a:latin typeface="+mn-lt"/>
            </a:endParaRPr>
          </a:p>
        </p:txBody>
      </p:sp>
      <p:sp>
        <p:nvSpPr>
          <p:cNvPr id="6" name="Content Placeholder 2">
            <a:extLst>
              <a:ext uri="{FF2B5EF4-FFF2-40B4-BE49-F238E27FC236}">
                <a16:creationId xmlns:a16="http://schemas.microsoft.com/office/drawing/2014/main" id="{0A32B676-46AC-4115-AA96-4B214A62986E}"/>
              </a:ext>
            </a:extLst>
          </p:cNvPr>
          <p:cNvSpPr txBox="1">
            <a:spLocks/>
          </p:cNvSpPr>
          <p:nvPr/>
        </p:nvSpPr>
        <p:spPr>
          <a:xfrm>
            <a:off x="4203698" y="4386401"/>
            <a:ext cx="7988299" cy="7317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solidFill>
                  <a:srgbClr val="030537"/>
                </a:solidFill>
              </a:rPr>
              <a:t>Emphasizes clinically important activities. Accounts for quantity of documents ordered/reviewed and creates "counting rules".</a:t>
            </a:r>
            <a:endParaRPr lang="en-IN" sz="2000" dirty="0">
              <a:solidFill>
                <a:srgbClr val="030537"/>
              </a:solidFill>
            </a:endParaRPr>
          </a:p>
        </p:txBody>
      </p:sp>
      <p:pic>
        <p:nvPicPr>
          <p:cNvPr id="2050" name="Picture 2">
            <a:extLst>
              <a:ext uri="{FF2B5EF4-FFF2-40B4-BE49-F238E27FC236}">
                <a16:creationId xmlns:a16="http://schemas.microsoft.com/office/drawing/2014/main" id="{48E16B3C-3965-4F46-8934-E0F073AE9E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836"/>
            <a:ext cx="420369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Description: omnimd-logo-Signature">
            <a:extLst>
              <a:ext uri="{FF2B5EF4-FFF2-40B4-BE49-F238E27FC236}">
                <a16:creationId xmlns:a16="http://schemas.microsoft.com/office/drawing/2014/main" id="{30B3965E-2A9D-4A60-9B46-A2B2D28497B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500994" y="-5283"/>
            <a:ext cx="1691005" cy="591820"/>
          </a:xfrm>
          <a:prstGeom prst="rect">
            <a:avLst/>
          </a:prstGeom>
          <a:noFill/>
          <a:ln>
            <a:noFill/>
          </a:ln>
        </p:spPr>
      </p:pic>
    </p:spTree>
    <p:extLst>
      <p:ext uri="{BB962C8B-B14F-4D97-AF65-F5344CB8AC3E}">
        <p14:creationId xmlns:p14="http://schemas.microsoft.com/office/powerpoint/2010/main" val="2584404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CA4E23D3-5264-43D2-838B-A5F7D45B4710}"/>
              </a:ext>
            </a:extLst>
          </p:cNvPr>
          <p:cNvGraphicFramePr>
            <a:graphicFrameLocks noGrp="1"/>
          </p:cNvGraphicFramePr>
          <p:nvPr>
            <p:extLst>
              <p:ext uri="{D42A27DB-BD31-4B8C-83A1-F6EECF244321}">
                <p14:modId xmlns:p14="http://schemas.microsoft.com/office/powerpoint/2010/main" val="2716151857"/>
              </p:ext>
            </p:extLst>
          </p:nvPr>
        </p:nvGraphicFramePr>
        <p:xfrm>
          <a:off x="0" y="796115"/>
          <a:ext cx="12191998" cy="1066800"/>
        </p:xfrm>
        <a:graphic>
          <a:graphicData uri="http://schemas.openxmlformats.org/drawingml/2006/table">
            <a:tbl>
              <a:tblPr firstRow="1" bandRow="1">
                <a:tableStyleId>{5C22544A-7EE6-4342-B048-85BDC9FD1C3A}</a:tableStyleId>
              </a:tblPr>
              <a:tblGrid>
                <a:gridCol w="2001158">
                  <a:extLst>
                    <a:ext uri="{9D8B030D-6E8A-4147-A177-3AD203B41FA5}">
                      <a16:colId xmlns:a16="http://schemas.microsoft.com/office/drawing/2014/main" val="3284086090"/>
                    </a:ext>
                  </a:extLst>
                </a:gridCol>
                <a:gridCol w="4181926">
                  <a:extLst>
                    <a:ext uri="{9D8B030D-6E8A-4147-A177-3AD203B41FA5}">
                      <a16:colId xmlns:a16="http://schemas.microsoft.com/office/drawing/2014/main" val="827241143"/>
                    </a:ext>
                  </a:extLst>
                </a:gridCol>
                <a:gridCol w="6008914">
                  <a:extLst>
                    <a:ext uri="{9D8B030D-6E8A-4147-A177-3AD203B41FA5}">
                      <a16:colId xmlns:a16="http://schemas.microsoft.com/office/drawing/2014/main" val="1483854434"/>
                    </a:ext>
                  </a:extLst>
                </a:gridCol>
              </a:tblGrid>
              <a:tr h="370840">
                <a:tc>
                  <a:txBody>
                    <a:bodyPr/>
                    <a:lstStyle/>
                    <a:p>
                      <a:r>
                        <a:rPr lang="en-IN" sz="1600" b="1" dirty="0">
                          <a:solidFill>
                            <a:srgbClr val="030537"/>
                          </a:solidFill>
                        </a:rPr>
                        <a:t>Code</a:t>
                      </a:r>
                    </a:p>
                  </a:txBody>
                  <a:tcPr>
                    <a:solidFill>
                      <a:schemeClr val="accent1">
                        <a:lumMod val="20000"/>
                        <a:lumOff val="80000"/>
                      </a:schemeClr>
                    </a:solidFill>
                  </a:tcPr>
                </a:tc>
                <a:tc>
                  <a:txBody>
                    <a:bodyPr/>
                    <a:lstStyle/>
                    <a:p>
                      <a:r>
                        <a:rPr lang="en-IN" sz="1600" dirty="0">
                          <a:solidFill>
                            <a:srgbClr val="030537"/>
                          </a:solidFill>
                        </a:rPr>
                        <a:t>Level of MDM</a:t>
                      </a:r>
                    </a:p>
                  </a:txBody>
                  <a:tcPr>
                    <a:solidFill>
                      <a:schemeClr val="accent1">
                        <a:lumMod val="20000"/>
                        <a:lumOff val="80000"/>
                      </a:schemeClr>
                    </a:solidFill>
                  </a:tcPr>
                </a:tc>
                <a:tc>
                  <a:txBody>
                    <a:bodyPr/>
                    <a:lstStyle/>
                    <a:p>
                      <a:r>
                        <a:rPr lang="en-IN" sz="1600" dirty="0">
                          <a:solidFill>
                            <a:srgbClr val="030537"/>
                          </a:solidFill>
                        </a:rPr>
                        <a:t>Amount and/or Complexity of Data to be reviewed and Analysed.</a:t>
                      </a:r>
                    </a:p>
                    <a:p>
                      <a:r>
                        <a:rPr lang="en-IN" sz="1600" b="0" i="1" dirty="0">
                          <a:solidFill>
                            <a:schemeClr val="bg2">
                              <a:lumMod val="50000"/>
                            </a:schemeClr>
                          </a:solidFill>
                        </a:rPr>
                        <a:t>*each unique test, order or document contributes to the combination of 2 or combination of 3 in category 1 below*</a:t>
                      </a:r>
                    </a:p>
                  </a:txBody>
                  <a:tcPr>
                    <a:solidFill>
                      <a:schemeClr val="accent1">
                        <a:lumMod val="20000"/>
                        <a:lumOff val="80000"/>
                      </a:schemeClr>
                    </a:solidFill>
                  </a:tcPr>
                </a:tc>
                <a:extLst>
                  <a:ext uri="{0D108BD9-81ED-4DB2-BD59-A6C34878D82A}">
                    <a16:rowId xmlns:a16="http://schemas.microsoft.com/office/drawing/2014/main" val="332249518"/>
                  </a:ext>
                </a:extLst>
              </a:tr>
            </a:tbl>
          </a:graphicData>
        </a:graphic>
      </p:graphicFrame>
      <p:graphicFrame>
        <p:nvGraphicFramePr>
          <p:cNvPr id="11" name="Table 7">
            <a:extLst>
              <a:ext uri="{FF2B5EF4-FFF2-40B4-BE49-F238E27FC236}">
                <a16:creationId xmlns:a16="http://schemas.microsoft.com/office/drawing/2014/main" id="{2CD29DE1-3FA0-4FE9-ADB7-FB3D32AB133C}"/>
              </a:ext>
            </a:extLst>
          </p:cNvPr>
          <p:cNvGraphicFramePr>
            <a:graphicFrameLocks noGrp="1"/>
          </p:cNvGraphicFramePr>
          <p:nvPr>
            <p:extLst>
              <p:ext uri="{D42A27DB-BD31-4B8C-83A1-F6EECF244321}">
                <p14:modId xmlns:p14="http://schemas.microsoft.com/office/powerpoint/2010/main" val="3929879614"/>
              </p:ext>
            </p:extLst>
          </p:nvPr>
        </p:nvGraphicFramePr>
        <p:xfrm>
          <a:off x="-2" y="1619075"/>
          <a:ext cx="12192000" cy="5330365"/>
        </p:xfrm>
        <a:graphic>
          <a:graphicData uri="http://schemas.openxmlformats.org/drawingml/2006/table">
            <a:tbl>
              <a:tblPr firstRow="1" bandRow="1">
                <a:tableStyleId>{5C22544A-7EE6-4342-B048-85BDC9FD1C3A}</a:tableStyleId>
              </a:tblPr>
              <a:tblGrid>
                <a:gridCol w="2001158">
                  <a:extLst>
                    <a:ext uri="{9D8B030D-6E8A-4147-A177-3AD203B41FA5}">
                      <a16:colId xmlns:a16="http://schemas.microsoft.com/office/drawing/2014/main" val="3284086090"/>
                    </a:ext>
                  </a:extLst>
                </a:gridCol>
                <a:gridCol w="4181928">
                  <a:extLst>
                    <a:ext uri="{9D8B030D-6E8A-4147-A177-3AD203B41FA5}">
                      <a16:colId xmlns:a16="http://schemas.microsoft.com/office/drawing/2014/main" val="827241143"/>
                    </a:ext>
                  </a:extLst>
                </a:gridCol>
                <a:gridCol w="6008914">
                  <a:extLst>
                    <a:ext uri="{9D8B030D-6E8A-4147-A177-3AD203B41FA5}">
                      <a16:colId xmlns:a16="http://schemas.microsoft.com/office/drawing/2014/main" val="1483854434"/>
                    </a:ext>
                  </a:extLst>
                </a:gridCol>
              </a:tblGrid>
              <a:tr h="5330365">
                <a:tc>
                  <a:txBody>
                    <a:bodyPr/>
                    <a:lstStyle/>
                    <a:p>
                      <a:r>
                        <a:rPr lang="en-IN" sz="1600" dirty="0">
                          <a:solidFill>
                            <a:srgbClr val="030537"/>
                          </a:solidFill>
                        </a:rPr>
                        <a:t>99204</a:t>
                      </a:r>
                    </a:p>
                    <a:p>
                      <a:r>
                        <a:rPr lang="en-IN" sz="1600" dirty="0">
                          <a:solidFill>
                            <a:srgbClr val="030537"/>
                          </a:solidFill>
                        </a:rPr>
                        <a:t>99214</a:t>
                      </a:r>
                    </a:p>
                  </a:txBody>
                  <a:tcPr>
                    <a:solidFill>
                      <a:schemeClr val="accent1">
                        <a:lumMod val="20000"/>
                        <a:lumOff val="80000"/>
                      </a:schemeClr>
                    </a:solidFill>
                  </a:tcPr>
                </a:tc>
                <a:tc>
                  <a:txBody>
                    <a:bodyPr/>
                    <a:lstStyle/>
                    <a:p>
                      <a:r>
                        <a:rPr lang="en-IN" sz="1600" dirty="0">
                          <a:solidFill>
                            <a:srgbClr val="030537"/>
                          </a:solidFill>
                        </a:rPr>
                        <a:t>High</a:t>
                      </a:r>
                    </a:p>
                  </a:txBody>
                  <a:tcPr>
                    <a:solidFill>
                      <a:schemeClr val="accent1">
                        <a:lumMod val="20000"/>
                        <a:lumOff val="80000"/>
                      </a:schemeClr>
                    </a:solidFill>
                  </a:tcPr>
                </a:tc>
                <a:tc>
                  <a:txBody>
                    <a:bodyPr/>
                    <a:lstStyle/>
                    <a:p>
                      <a:r>
                        <a:rPr lang="en-IN" sz="1400" dirty="0">
                          <a:solidFill>
                            <a:srgbClr val="030537"/>
                          </a:solidFill>
                        </a:rPr>
                        <a:t>Moderate</a:t>
                      </a:r>
                    </a:p>
                    <a:p>
                      <a:r>
                        <a:rPr lang="en-IN" sz="1400" b="0" i="1" dirty="0">
                          <a:solidFill>
                            <a:schemeClr val="bg2">
                              <a:lumMod val="50000"/>
                            </a:schemeClr>
                          </a:solidFill>
                        </a:rPr>
                        <a:t>(Must meet the requirements of at least 1/3 categories.)</a:t>
                      </a:r>
                    </a:p>
                    <a:p>
                      <a:endParaRPr lang="en-IN" sz="1400" b="0" i="1" dirty="0">
                        <a:solidFill>
                          <a:schemeClr val="bg2">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1400" dirty="0">
                          <a:solidFill>
                            <a:srgbClr val="030537"/>
                          </a:solidFill>
                        </a:rPr>
                        <a:t>Category 1 : Tests, documents, or independent historian(s)</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400" b="0" dirty="0">
                          <a:solidFill>
                            <a:srgbClr val="030537"/>
                          </a:solidFill>
                        </a:rPr>
                        <a:t>Any combination of 3 from the following: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400" b="0" dirty="0">
                          <a:solidFill>
                            <a:srgbClr val="030537"/>
                          </a:solidFill>
                        </a:rPr>
                        <a:t>Review of prior external note(s) from each unique source*;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400" b="0" dirty="0">
                          <a:solidFill>
                            <a:srgbClr val="030537"/>
                          </a:solidFill>
                        </a:rPr>
                        <a:t>Review of the result(s) of each unique test*;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400" b="0" dirty="0">
                          <a:solidFill>
                            <a:srgbClr val="030537"/>
                          </a:solidFill>
                        </a:rPr>
                        <a:t>Ordering of each unique test*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400" b="0" kern="1200" dirty="0">
                          <a:solidFill>
                            <a:srgbClr val="030537"/>
                          </a:solidFill>
                          <a:latin typeface="+mn-lt"/>
                          <a:ea typeface="+mn-ea"/>
                          <a:cs typeface="+mn-cs"/>
                        </a:rPr>
                        <a:t>Assessment requiring an independent historian(s)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IN" sz="1400" dirty="0">
                        <a:solidFill>
                          <a:srgbClr val="030537"/>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N" sz="1400" dirty="0">
                          <a:solidFill>
                            <a:srgbClr val="030537"/>
                          </a:solidFill>
                        </a:rPr>
                        <a:t>Category 2 : Independent interpretation of tests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400" b="0" dirty="0">
                          <a:solidFill>
                            <a:srgbClr val="030537"/>
                          </a:solidFill>
                        </a:rPr>
                        <a:t>Independent interpretation of a test performed by another physician/other qualified health care professional (not separately reported);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IN" sz="1400" b="0" dirty="0">
                        <a:solidFill>
                          <a:srgbClr val="030537"/>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N" sz="1400" dirty="0">
                          <a:solidFill>
                            <a:srgbClr val="030537"/>
                          </a:solidFill>
                        </a:rPr>
                        <a:t>Category 3 : Discussion of management or test interpretation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400" b="0" dirty="0">
                          <a:solidFill>
                            <a:srgbClr val="030537"/>
                          </a:solidFill>
                        </a:rPr>
                        <a:t>Discussion of management or test interpretation with external physician/other qualified health care professional (not separately reported)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IN" sz="1200" b="0" dirty="0">
                        <a:solidFill>
                          <a:srgbClr val="030537"/>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IN" sz="1200" b="0" dirty="0">
                        <a:solidFill>
                          <a:srgbClr val="030537"/>
                        </a:solidFill>
                      </a:endParaRPr>
                    </a:p>
                    <a:p>
                      <a:endParaRPr lang="en-IN" sz="1400" dirty="0">
                        <a:solidFill>
                          <a:srgbClr val="030537"/>
                        </a:solidFill>
                      </a:endParaRPr>
                    </a:p>
                    <a:p>
                      <a:endParaRPr lang="en-IN" sz="1400" dirty="0">
                        <a:solidFill>
                          <a:srgbClr val="030537"/>
                        </a:solidFill>
                      </a:endParaRPr>
                    </a:p>
                  </a:txBody>
                  <a:tcPr>
                    <a:solidFill>
                      <a:schemeClr val="accent1">
                        <a:lumMod val="20000"/>
                        <a:lumOff val="80000"/>
                      </a:schemeClr>
                    </a:solidFill>
                  </a:tcPr>
                </a:tc>
                <a:extLst>
                  <a:ext uri="{0D108BD9-81ED-4DB2-BD59-A6C34878D82A}">
                    <a16:rowId xmlns:a16="http://schemas.microsoft.com/office/drawing/2014/main" val="332249518"/>
                  </a:ext>
                </a:extLst>
              </a:tr>
            </a:tbl>
          </a:graphicData>
        </a:graphic>
      </p:graphicFrame>
      <p:graphicFrame>
        <p:nvGraphicFramePr>
          <p:cNvPr id="2" name="Table 2">
            <a:extLst>
              <a:ext uri="{FF2B5EF4-FFF2-40B4-BE49-F238E27FC236}">
                <a16:creationId xmlns:a16="http://schemas.microsoft.com/office/drawing/2014/main" id="{E664B805-5393-414A-BFBC-D74FFBF1FA3B}"/>
              </a:ext>
            </a:extLst>
          </p:cNvPr>
          <p:cNvGraphicFramePr>
            <a:graphicFrameLocks noGrp="1"/>
          </p:cNvGraphicFramePr>
          <p:nvPr>
            <p:extLst>
              <p:ext uri="{D42A27DB-BD31-4B8C-83A1-F6EECF244321}">
                <p14:modId xmlns:p14="http://schemas.microsoft.com/office/powerpoint/2010/main" val="3768503556"/>
              </p:ext>
            </p:extLst>
          </p:nvPr>
        </p:nvGraphicFramePr>
        <p:xfrm>
          <a:off x="-1" y="-1"/>
          <a:ext cx="12191999" cy="796115"/>
        </p:xfrm>
        <a:graphic>
          <a:graphicData uri="http://schemas.openxmlformats.org/drawingml/2006/table">
            <a:tbl>
              <a:tblPr firstRow="1" bandRow="1">
                <a:tableStyleId>{5C22544A-7EE6-4342-B048-85BDC9FD1C3A}</a:tableStyleId>
              </a:tblPr>
              <a:tblGrid>
                <a:gridCol w="12191999">
                  <a:extLst>
                    <a:ext uri="{9D8B030D-6E8A-4147-A177-3AD203B41FA5}">
                      <a16:colId xmlns:a16="http://schemas.microsoft.com/office/drawing/2014/main" val="852830933"/>
                    </a:ext>
                  </a:extLst>
                </a:gridCol>
              </a:tblGrid>
              <a:tr h="796115">
                <a:tc>
                  <a:txBody>
                    <a:bodyPr/>
                    <a:lstStyle/>
                    <a:p>
                      <a:pPr algn="ctr"/>
                      <a:r>
                        <a:rPr lang="en-IN" sz="2800" b="1" dirty="0">
                          <a:solidFill>
                            <a:srgbClr val="030537"/>
                          </a:solidFill>
                          <a:latin typeface="+mn-lt"/>
                        </a:rPr>
                        <a:t>Example of Elements of Medical Decision Making</a:t>
                      </a:r>
                      <a:endParaRPr lang="en-IN" sz="2800" dirty="0"/>
                    </a:p>
                  </a:txBody>
                  <a:tcPr>
                    <a:solidFill>
                      <a:schemeClr val="accent1">
                        <a:lumMod val="20000"/>
                        <a:lumOff val="80000"/>
                      </a:schemeClr>
                    </a:solidFill>
                  </a:tcPr>
                </a:tc>
                <a:extLst>
                  <a:ext uri="{0D108BD9-81ED-4DB2-BD59-A6C34878D82A}">
                    <a16:rowId xmlns:a16="http://schemas.microsoft.com/office/drawing/2014/main" val="1030204159"/>
                  </a:ext>
                </a:extLst>
              </a:tr>
            </a:tbl>
          </a:graphicData>
        </a:graphic>
      </p:graphicFrame>
    </p:spTree>
    <p:extLst>
      <p:ext uri="{BB962C8B-B14F-4D97-AF65-F5344CB8AC3E}">
        <p14:creationId xmlns:p14="http://schemas.microsoft.com/office/powerpoint/2010/main" val="330201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6D639-9D63-46E1-8FC4-B0D6FC3E3A31}"/>
              </a:ext>
            </a:extLst>
          </p:cNvPr>
          <p:cNvSpPr>
            <a:spLocks noGrp="1"/>
          </p:cNvSpPr>
          <p:nvPr>
            <p:ph type="title"/>
          </p:nvPr>
        </p:nvSpPr>
        <p:spPr>
          <a:xfrm>
            <a:off x="4159225" y="609600"/>
            <a:ext cx="5114776" cy="1320800"/>
          </a:xfrm>
        </p:spPr>
        <p:txBody>
          <a:bodyPr>
            <a:normAutofit/>
          </a:bodyPr>
          <a:lstStyle/>
          <a:p>
            <a:r>
              <a:rPr lang="en-US" b="1">
                <a:latin typeface="+mn-lt"/>
              </a:rPr>
              <a:t>Independent </a:t>
            </a:r>
            <a:br>
              <a:rPr lang="en-US" b="1">
                <a:latin typeface="+mn-lt"/>
              </a:rPr>
            </a:br>
            <a:r>
              <a:rPr lang="en-US" b="1">
                <a:latin typeface="+mn-lt"/>
              </a:rPr>
              <a:t>Interpretation</a:t>
            </a:r>
            <a:endParaRPr lang="en-IN" b="1">
              <a:latin typeface="+mn-lt"/>
            </a:endParaRPr>
          </a:p>
        </p:txBody>
      </p:sp>
      <p:pic>
        <p:nvPicPr>
          <p:cNvPr id="9" name="Picture 8">
            <a:extLst>
              <a:ext uri="{FF2B5EF4-FFF2-40B4-BE49-F238E27FC236}">
                <a16:creationId xmlns:a16="http://schemas.microsoft.com/office/drawing/2014/main" id="{DE43DE8E-8D70-4D58-B8E1-6D7137C0604A}"/>
              </a:ext>
            </a:extLst>
          </p:cNvPr>
          <p:cNvPicPr>
            <a:picLocks noChangeAspect="1"/>
          </p:cNvPicPr>
          <p:nvPr/>
        </p:nvPicPr>
        <p:blipFill rotWithShape="1">
          <a:blip r:embed="rId2">
            <a:duotone>
              <a:schemeClr val="accent1">
                <a:shade val="45000"/>
                <a:satMod val="135000"/>
              </a:schemeClr>
              <a:prstClr val="white"/>
            </a:duotone>
            <a:alphaModFix/>
            <a:extLst>
              <a:ext uri="{28A0092B-C50C-407E-A947-70E740481C1C}">
                <a14:useLocalDpi xmlns:a14="http://schemas.microsoft.com/office/drawing/2010/main" val="0"/>
              </a:ext>
            </a:extLst>
          </a:blip>
          <a:srcRect r="12932" b="1"/>
          <a:stretch/>
        </p:blipFill>
        <p:spPr>
          <a:xfrm>
            <a:off x="509136" y="10"/>
            <a:ext cx="3517876" cy="2282808"/>
          </a:xfrm>
          <a:custGeom>
            <a:avLst/>
            <a:gdLst/>
            <a:ahLst/>
            <a:cxnLst/>
            <a:rect l="l" t="t" r="r" b="b"/>
            <a:pathLst>
              <a:path w="3517876" h="2282818">
                <a:moveTo>
                  <a:pt x="339471" y="0"/>
                </a:moveTo>
                <a:lnTo>
                  <a:pt x="3517876" y="0"/>
                </a:lnTo>
                <a:lnTo>
                  <a:pt x="3471247" y="312174"/>
                </a:lnTo>
                <a:lnTo>
                  <a:pt x="3471133" y="312174"/>
                </a:lnTo>
                <a:lnTo>
                  <a:pt x="3176778" y="2282818"/>
                </a:lnTo>
                <a:lnTo>
                  <a:pt x="0" y="2282818"/>
                </a:lnTo>
                <a:close/>
              </a:path>
            </a:pathLst>
          </a:custGeom>
        </p:spPr>
      </p:pic>
      <p:pic>
        <p:nvPicPr>
          <p:cNvPr id="8" name="Picture 7" descr="Text, letter&#10;&#10;Description automatically generated">
            <a:extLst>
              <a:ext uri="{FF2B5EF4-FFF2-40B4-BE49-F238E27FC236}">
                <a16:creationId xmlns:a16="http://schemas.microsoft.com/office/drawing/2014/main" id="{EAD6975C-D8E0-43B3-9873-152C6F515D4D}"/>
              </a:ext>
            </a:extLst>
          </p:cNvPr>
          <p:cNvPicPr>
            <a:picLocks noChangeAspect="1"/>
          </p:cNvPicPr>
          <p:nvPr/>
        </p:nvPicPr>
        <p:blipFill rotWithShape="1">
          <a:blip r:embed="rId3">
            <a:duotone>
              <a:schemeClr val="accent1">
                <a:shade val="45000"/>
                <a:satMod val="135000"/>
              </a:schemeClr>
              <a:prstClr val="white"/>
            </a:duotone>
            <a:alphaModFix/>
            <a:extLst>
              <a:ext uri="{28A0092B-C50C-407E-A947-70E740481C1C}">
                <a14:useLocalDpi xmlns:a14="http://schemas.microsoft.com/office/drawing/2010/main" val="0"/>
              </a:ext>
            </a:extLst>
          </a:blip>
          <a:srcRect r="13419" b="5"/>
          <a:stretch/>
        </p:blipFill>
        <p:spPr>
          <a:xfrm>
            <a:off x="169666" y="2289183"/>
            <a:ext cx="3514822" cy="2273270"/>
          </a:xfrm>
          <a:custGeom>
            <a:avLst/>
            <a:gdLst/>
            <a:ahLst/>
            <a:cxnLst/>
            <a:rect l="l" t="t" r="r" b="b"/>
            <a:pathLst>
              <a:path w="3514822" h="2273270">
                <a:moveTo>
                  <a:pt x="338051" y="0"/>
                </a:moveTo>
                <a:lnTo>
                  <a:pt x="3514822" y="0"/>
                </a:lnTo>
                <a:lnTo>
                  <a:pt x="3175264" y="2273270"/>
                </a:lnTo>
                <a:lnTo>
                  <a:pt x="0" y="2273270"/>
                </a:lnTo>
                <a:close/>
              </a:path>
            </a:pathLst>
          </a:custGeom>
        </p:spPr>
      </p:pic>
      <p:pic>
        <p:nvPicPr>
          <p:cNvPr id="7" name="Picture 6" descr="Graphical user interface, application&#10;&#10;Description automatically generated">
            <a:extLst>
              <a:ext uri="{FF2B5EF4-FFF2-40B4-BE49-F238E27FC236}">
                <a16:creationId xmlns:a16="http://schemas.microsoft.com/office/drawing/2014/main" id="{8923F3F9-CC7F-44A9-82C3-807D73BE56EF}"/>
              </a:ext>
            </a:extLst>
          </p:cNvPr>
          <p:cNvPicPr>
            <a:picLocks noChangeAspect="1"/>
          </p:cNvPicPr>
          <p:nvPr/>
        </p:nvPicPr>
        <p:blipFill rotWithShape="1">
          <a:blip r:embed="rId4">
            <a:duotone>
              <a:schemeClr val="accent1">
                <a:shade val="45000"/>
                <a:satMod val="135000"/>
              </a:schemeClr>
              <a:prstClr val="white"/>
            </a:duotone>
            <a:alphaModFix/>
            <a:extLst>
              <a:ext uri="{28A0092B-C50C-407E-A947-70E740481C1C}">
                <a14:useLocalDpi xmlns:a14="http://schemas.microsoft.com/office/drawing/2010/main" val="0"/>
              </a:ext>
            </a:extLst>
          </a:blip>
          <a:srcRect r="18029" b="2"/>
          <a:stretch/>
        </p:blipFill>
        <p:spPr>
          <a:xfrm>
            <a:off x="-10633" y="4565636"/>
            <a:ext cx="3355563" cy="2292364"/>
          </a:xfrm>
          <a:custGeom>
            <a:avLst/>
            <a:gdLst/>
            <a:ahLst/>
            <a:cxnLst/>
            <a:rect l="l" t="t" r="r" b="b"/>
            <a:pathLst>
              <a:path w="3355563" h="2292364">
                <a:moveTo>
                  <a:pt x="180299" y="0"/>
                </a:moveTo>
                <a:lnTo>
                  <a:pt x="3355563" y="0"/>
                </a:lnTo>
                <a:lnTo>
                  <a:pt x="3013153" y="2292364"/>
                </a:lnTo>
                <a:lnTo>
                  <a:pt x="0" y="2292364"/>
                </a:lnTo>
                <a:lnTo>
                  <a:pt x="0" y="1212444"/>
                </a:lnTo>
                <a:close/>
              </a:path>
            </a:pathLst>
          </a:custGeom>
        </p:spPr>
      </p:pic>
      <p:sp>
        <p:nvSpPr>
          <p:cNvPr id="23" name="Isosceles Triangle 30">
            <a:extLst>
              <a:ext uri="{FF2B5EF4-FFF2-40B4-BE49-F238E27FC236}">
                <a16:creationId xmlns:a16="http://schemas.microsoft.com/office/drawing/2014/main" id="{384ECE37-96DA-43EB-9215-96A746CB1E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0634"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25" name="Straight Connector 24">
            <a:extLst>
              <a:ext uri="{FF2B5EF4-FFF2-40B4-BE49-F238E27FC236}">
                <a16:creationId xmlns:a16="http://schemas.microsoft.com/office/drawing/2014/main" id="{F92910D5-D561-4A7E-95F9-BA13BD4415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232" y="2282818"/>
            <a:ext cx="320608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B4272C9-1C33-453D-B585-1C22EBC088D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2696" y="4565636"/>
            <a:ext cx="320608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Isosceles Triangle 30">
            <a:extLst>
              <a:ext uri="{FF2B5EF4-FFF2-40B4-BE49-F238E27FC236}">
                <a16:creationId xmlns:a16="http://schemas.microsoft.com/office/drawing/2014/main" id="{B94C132C-7241-49FB-8B0D-D7B4AE3A2B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276"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FD59D122-6511-46E9-BA88-E1233E04EECC}"/>
              </a:ext>
            </a:extLst>
          </p:cNvPr>
          <p:cNvSpPr>
            <a:spLocks noGrp="1"/>
          </p:cNvSpPr>
          <p:nvPr>
            <p:ph idx="1"/>
          </p:nvPr>
        </p:nvSpPr>
        <p:spPr>
          <a:xfrm>
            <a:off x="4159225" y="2160589"/>
            <a:ext cx="5114776" cy="3880773"/>
          </a:xfrm>
        </p:spPr>
        <p:txBody>
          <a:bodyPr>
            <a:normAutofit/>
          </a:bodyPr>
          <a:lstStyle/>
          <a:p>
            <a:r>
              <a:rPr lang="en-US"/>
              <a:t>Tests with a CPT code that includes an interpretation</a:t>
            </a:r>
          </a:p>
          <a:p>
            <a:r>
              <a:rPr lang="en-US"/>
              <a:t>Not to report if clinic is reporting the service or has reported the service.</a:t>
            </a:r>
          </a:p>
          <a:p>
            <a:r>
              <a:rPr lang="en-US"/>
              <a:t>Document some form of interpretation. Does not need the usual standards of a complete formal report. </a:t>
            </a:r>
          </a:p>
          <a:p>
            <a:r>
              <a:rPr lang="en-US"/>
              <a:t>"Interpretation" is often confused with "Review of Results'.' </a:t>
            </a:r>
          </a:p>
          <a:p>
            <a:endParaRPr lang="en-US"/>
          </a:p>
        </p:txBody>
      </p:sp>
      <p:pic>
        <p:nvPicPr>
          <p:cNvPr id="11" name="Picture 10" descr="Description: omnimd-logo-Signature">
            <a:extLst>
              <a:ext uri="{FF2B5EF4-FFF2-40B4-BE49-F238E27FC236}">
                <a16:creationId xmlns:a16="http://schemas.microsoft.com/office/drawing/2014/main" id="{F81E990F-174D-450A-872F-239889477987}"/>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0500994" y="-5283"/>
            <a:ext cx="1691005" cy="591820"/>
          </a:xfrm>
          <a:prstGeom prst="rect">
            <a:avLst/>
          </a:prstGeom>
          <a:noFill/>
          <a:ln>
            <a:noFill/>
          </a:ln>
        </p:spPr>
      </p:pic>
    </p:spTree>
    <p:extLst>
      <p:ext uri="{BB962C8B-B14F-4D97-AF65-F5344CB8AC3E}">
        <p14:creationId xmlns:p14="http://schemas.microsoft.com/office/powerpoint/2010/main" val="1201254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6D639-9D63-46E1-8FC4-B0D6FC3E3A31}"/>
              </a:ext>
            </a:extLst>
          </p:cNvPr>
          <p:cNvSpPr>
            <a:spLocks noGrp="1"/>
          </p:cNvSpPr>
          <p:nvPr>
            <p:ph type="title"/>
          </p:nvPr>
        </p:nvSpPr>
        <p:spPr>
          <a:xfrm>
            <a:off x="591127" y="553990"/>
            <a:ext cx="11600873" cy="1625272"/>
          </a:xfrm>
        </p:spPr>
        <p:txBody>
          <a:bodyPr>
            <a:noAutofit/>
          </a:bodyPr>
          <a:lstStyle/>
          <a:p>
            <a:r>
              <a:rPr lang="en-US" sz="4000" b="1" dirty="0">
                <a:solidFill>
                  <a:srgbClr val="030537"/>
                </a:solidFill>
                <a:latin typeface="+mn-lt"/>
              </a:rPr>
              <a:t>Appropriate Source </a:t>
            </a:r>
            <a:endParaRPr lang="en-IN" sz="4000" b="1" dirty="0">
              <a:solidFill>
                <a:srgbClr val="030537"/>
              </a:solidFill>
              <a:latin typeface="+mn-lt"/>
            </a:endParaRPr>
          </a:p>
        </p:txBody>
      </p:sp>
      <p:sp>
        <p:nvSpPr>
          <p:cNvPr id="3" name="Content Placeholder 2">
            <a:extLst>
              <a:ext uri="{FF2B5EF4-FFF2-40B4-BE49-F238E27FC236}">
                <a16:creationId xmlns:a16="http://schemas.microsoft.com/office/drawing/2014/main" id="{FD59D122-6511-46E9-BA88-E1233E04EECC}"/>
              </a:ext>
            </a:extLst>
          </p:cNvPr>
          <p:cNvSpPr>
            <a:spLocks noGrp="1"/>
          </p:cNvSpPr>
          <p:nvPr>
            <p:ph idx="1"/>
          </p:nvPr>
        </p:nvSpPr>
        <p:spPr>
          <a:xfrm>
            <a:off x="1819565" y="2417341"/>
            <a:ext cx="10372436" cy="1278360"/>
          </a:xfrm>
        </p:spPr>
        <p:txBody>
          <a:bodyPr>
            <a:normAutofit/>
          </a:bodyPr>
          <a:lstStyle/>
          <a:p>
            <a:r>
              <a:rPr lang="en-US" sz="2000" dirty="0">
                <a:solidFill>
                  <a:srgbClr val="030537"/>
                </a:solidFill>
              </a:rPr>
              <a:t>Includes discussion with non-healthcare professionals.</a:t>
            </a:r>
          </a:p>
          <a:p>
            <a:r>
              <a:rPr lang="en-US" sz="2000" dirty="0">
                <a:solidFill>
                  <a:srgbClr val="030537"/>
                </a:solidFill>
              </a:rPr>
              <a:t>Must be involved in the management of the patient.</a:t>
            </a:r>
          </a:p>
          <a:p>
            <a:r>
              <a:rPr lang="en-US" sz="2000" dirty="0">
                <a:solidFill>
                  <a:srgbClr val="030537"/>
                </a:solidFill>
              </a:rPr>
              <a:t>Does not include family or informal caregivers. </a:t>
            </a:r>
          </a:p>
          <a:p>
            <a:pPr marL="0" indent="0">
              <a:buNone/>
            </a:pPr>
            <a:endParaRPr lang="en-US" sz="2000" dirty="0">
              <a:solidFill>
                <a:srgbClr val="030537"/>
              </a:solidFill>
            </a:endParaRPr>
          </a:p>
        </p:txBody>
      </p:sp>
      <p:sp>
        <p:nvSpPr>
          <p:cNvPr id="10" name="Title 1">
            <a:extLst>
              <a:ext uri="{FF2B5EF4-FFF2-40B4-BE49-F238E27FC236}">
                <a16:creationId xmlns:a16="http://schemas.microsoft.com/office/drawing/2014/main" id="{32C8F567-1854-4B66-9120-62B886E165F7}"/>
              </a:ext>
            </a:extLst>
          </p:cNvPr>
          <p:cNvSpPr txBox="1">
            <a:spLocks/>
          </p:cNvSpPr>
          <p:nvPr/>
        </p:nvSpPr>
        <p:spPr>
          <a:xfrm>
            <a:off x="1813216" y="3933779"/>
            <a:ext cx="10372435" cy="31591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030537"/>
                </a:solidFill>
                <a:latin typeface="+mn-lt"/>
              </a:rPr>
              <a:t>Examples:</a:t>
            </a:r>
            <a:endParaRPr lang="en-IN" sz="2400" b="1" dirty="0">
              <a:solidFill>
                <a:srgbClr val="030537"/>
              </a:solidFill>
              <a:latin typeface="+mn-lt"/>
            </a:endParaRPr>
          </a:p>
        </p:txBody>
      </p:sp>
      <p:sp>
        <p:nvSpPr>
          <p:cNvPr id="11" name="Content Placeholder 2">
            <a:extLst>
              <a:ext uri="{FF2B5EF4-FFF2-40B4-BE49-F238E27FC236}">
                <a16:creationId xmlns:a16="http://schemas.microsoft.com/office/drawing/2014/main" id="{5BAD43A9-4FCB-426D-9AFA-EC47213B42FF}"/>
              </a:ext>
            </a:extLst>
          </p:cNvPr>
          <p:cNvSpPr txBox="1">
            <a:spLocks/>
          </p:cNvSpPr>
          <p:nvPr/>
        </p:nvSpPr>
        <p:spPr>
          <a:xfrm>
            <a:off x="2456874" y="4487770"/>
            <a:ext cx="9728778" cy="23702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rgbClr val="030537"/>
                </a:solidFill>
              </a:rPr>
              <a:t>Case Manager</a:t>
            </a:r>
          </a:p>
          <a:p>
            <a:r>
              <a:rPr lang="en-US" sz="2000" dirty="0">
                <a:solidFill>
                  <a:srgbClr val="030537"/>
                </a:solidFill>
              </a:rPr>
              <a:t>Parole Officer</a:t>
            </a:r>
          </a:p>
          <a:p>
            <a:r>
              <a:rPr lang="en-US" sz="2000" dirty="0">
                <a:solidFill>
                  <a:srgbClr val="030537"/>
                </a:solidFill>
              </a:rPr>
              <a:t>Professional Caregiver</a:t>
            </a:r>
          </a:p>
          <a:p>
            <a:r>
              <a:rPr lang="en-US" sz="2000" dirty="0">
                <a:solidFill>
                  <a:srgbClr val="030537"/>
                </a:solidFill>
              </a:rPr>
              <a:t>Lawyer </a:t>
            </a:r>
          </a:p>
          <a:p>
            <a:r>
              <a:rPr lang="en-US" sz="2000" dirty="0">
                <a:solidFill>
                  <a:srgbClr val="030537"/>
                </a:solidFill>
              </a:rPr>
              <a:t>Teacher </a:t>
            </a:r>
          </a:p>
          <a:p>
            <a:endParaRPr lang="en-US" sz="2000" dirty="0">
              <a:solidFill>
                <a:srgbClr val="030537"/>
              </a:solidFill>
            </a:endParaRPr>
          </a:p>
        </p:txBody>
      </p:sp>
      <p:pic>
        <p:nvPicPr>
          <p:cNvPr id="6" name="Picture 5" descr="Description: omnimd-logo-Signature">
            <a:extLst>
              <a:ext uri="{FF2B5EF4-FFF2-40B4-BE49-F238E27FC236}">
                <a16:creationId xmlns:a16="http://schemas.microsoft.com/office/drawing/2014/main" id="{BB2CC6EC-2C65-4754-A774-D7B61B480A3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500994" y="-5283"/>
            <a:ext cx="1691005" cy="591820"/>
          </a:xfrm>
          <a:prstGeom prst="rect">
            <a:avLst/>
          </a:prstGeom>
          <a:noFill/>
          <a:ln>
            <a:noFill/>
          </a:ln>
        </p:spPr>
      </p:pic>
    </p:spTree>
    <p:extLst>
      <p:ext uri="{BB962C8B-B14F-4D97-AF65-F5344CB8AC3E}">
        <p14:creationId xmlns:p14="http://schemas.microsoft.com/office/powerpoint/2010/main" val="38069765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005DDC88-F2F6-42C5-A1E4-8810A057A194}"/>
              </a:ext>
            </a:extLst>
          </p:cNvPr>
          <p:cNvGraphicFramePr>
            <a:graphicFrameLocks noGrp="1"/>
          </p:cNvGraphicFramePr>
          <p:nvPr>
            <p:extLst>
              <p:ext uri="{D42A27DB-BD31-4B8C-83A1-F6EECF244321}">
                <p14:modId xmlns:p14="http://schemas.microsoft.com/office/powerpoint/2010/main" val="2044384167"/>
              </p:ext>
            </p:extLst>
          </p:nvPr>
        </p:nvGraphicFramePr>
        <p:xfrm>
          <a:off x="746577" y="2818804"/>
          <a:ext cx="10698843" cy="4039197"/>
        </p:xfrm>
        <a:graphic>
          <a:graphicData uri="http://schemas.openxmlformats.org/drawingml/2006/table">
            <a:tbl>
              <a:tblPr>
                <a:tableStyleId>{3C2FFA5D-87B4-456A-9821-1D502468CF0F}</a:tableStyleId>
              </a:tblPr>
              <a:tblGrid>
                <a:gridCol w="3241223">
                  <a:extLst>
                    <a:ext uri="{9D8B030D-6E8A-4147-A177-3AD203B41FA5}">
                      <a16:colId xmlns:a16="http://schemas.microsoft.com/office/drawing/2014/main" val="2596653253"/>
                    </a:ext>
                  </a:extLst>
                </a:gridCol>
                <a:gridCol w="7457620">
                  <a:extLst>
                    <a:ext uri="{9D8B030D-6E8A-4147-A177-3AD203B41FA5}">
                      <a16:colId xmlns:a16="http://schemas.microsoft.com/office/drawing/2014/main" val="839344078"/>
                    </a:ext>
                  </a:extLst>
                </a:gridCol>
              </a:tblGrid>
              <a:tr h="486363">
                <a:tc>
                  <a:txBody>
                    <a:bodyPr/>
                    <a:lstStyle/>
                    <a:p>
                      <a:pPr algn="l"/>
                      <a:r>
                        <a:rPr lang="en-IN" sz="2400" b="1" dirty="0">
                          <a:solidFill>
                            <a:srgbClr val="030537"/>
                          </a:solidFill>
                          <a:latin typeface="+mn-lt"/>
                        </a:rPr>
                        <a:t>Level</a:t>
                      </a:r>
                    </a:p>
                  </a:txBody>
                  <a:tcPr>
                    <a:lnL w="6350" cap="flat" cmpd="sng" algn="ctr">
                      <a:noFill/>
                      <a:prstDash val="solid"/>
                      <a:miter lim="800000"/>
                    </a:lnL>
                    <a:lnR w="12700" cap="flat" cmpd="sng" algn="ctr">
                      <a:solidFill>
                        <a:schemeClr val="tx1"/>
                      </a:solidFill>
                      <a:prstDash val="solid"/>
                      <a:round/>
                      <a:headEnd type="none" w="med" len="med"/>
                      <a:tailEnd type="none" w="med" len="med"/>
                    </a:lnR>
                    <a:lnT w="6350" cap="flat" cmpd="sng" algn="ctr">
                      <a:no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r>
                        <a:rPr lang="en-IN" sz="2400" b="1" dirty="0">
                          <a:solidFill>
                            <a:srgbClr val="030537"/>
                          </a:solidFill>
                          <a:latin typeface="+mn-lt"/>
                        </a:rPr>
                        <a:t>Data Reviewed</a:t>
                      </a:r>
                    </a:p>
                  </a:txBody>
                  <a:tcPr>
                    <a:lnL w="12700" cap="flat" cmpd="sng" algn="ctr">
                      <a:solidFill>
                        <a:schemeClr val="tx1"/>
                      </a:solidFill>
                      <a:prstDash val="solid"/>
                      <a:round/>
                      <a:headEnd type="none" w="med" len="med"/>
                      <a:tailEnd type="none" w="med" len="med"/>
                    </a:lnL>
                    <a:lnR w="6350" cap="flat" cmpd="sng" algn="ctr">
                      <a:noFill/>
                      <a:prstDash val="solid"/>
                      <a:miter lim="800000"/>
                    </a:lnR>
                    <a:lnT w="6350" cap="flat" cmpd="sng" algn="ctr">
                      <a:no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4090241703"/>
                  </a:ext>
                </a:extLst>
              </a:tr>
              <a:tr h="498546">
                <a:tc>
                  <a:txBody>
                    <a:bodyPr/>
                    <a:lstStyle/>
                    <a:p>
                      <a:r>
                        <a:rPr lang="en-IN" sz="2000" dirty="0">
                          <a:solidFill>
                            <a:srgbClr val="030537"/>
                          </a:solidFill>
                          <a:latin typeface="+mn-lt"/>
                        </a:rPr>
                        <a:t>Straightforward</a:t>
                      </a:r>
                    </a:p>
                  </a:txBody>
                  <a:tcPr>
                    <a:lnL w="6350" cap="flat" cmpd="sng" algn="ctr">
                      <a:noFill/>
                      <a:prstDash val="solid"/>
                      <a:miter lim="800000"/>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en-IN" sz="2000" dirty="0">
                          <a:solidFill>
                            <a:srgbClr val="030537"/>
                          </a:solidFill>
                          <a:latin typeface="+mn-lt"/>
                        </a:rPr>
                        <a:t>Minimal or None</a:t>
                      </a:r>
                    </a:p>
                  </a:txBody>
                  <a:tcPr>
                    <a:lnL w="12700" cap="flat" cmpd="sng" algn="ctr">
                      <a:solidFill>
                        <a:schemeClr val="tx1"/>
                      </a:solidFill>
                      <a:prstDash val="solid"/>
                      <a:round/>
                      <a:headEnd type="none" w="med" len="med"/>
                      <a:tailEnd type="none" w="med" len="med"/>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08839687"/>
                  </a:ext>
                </a:extLst>
              </a:tr>
              <a:tr h="882043">
                <a:tc>
                  <a:txBody>
                    <a:bodyPr/>
                    <a:lstStyle/>
                    <a:p>
                      <a:r>
                        <a:rPr lang="en-IN" sz="2000" dirty="0">
                          <a:solidFill>
                            <a:srgbClr val="030537"/>
                          </a:solidFill>
                          <a:latin typeface="+mn-lt"/>
                        </a:rPr>
                        <a:t>Low</a:t>
                      </a:r>
                    </a:p>
                  </a:txBody>
                  <a:tcPr>
                    <a:lnL w="6350" cap="flat" cmpd="sng" algn="ctr">
                      <a:noFill/>
                      <a:prstDash val="solid"/>
                      <a:miter lim="800000"/>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342900" indent="-342900">
                        <a:buFont typeface="Arial" panose="020B0604020202020204" pitchFamily="34" charset="0"/>
                        <a:buChar char="•"/>
                      </a:pPr>
                      <a:r>
                        <a:rPr lang="en-IN" sz="2000" dirty="0">
                          <a:solidFill>
                            <a:srgbClr val="030537"/>
                          </a:solidFill>
                          <a:latin typeface="+mn-lt"/>
                        </a:rPr>
                        <a:t>1 category only</a:t>
                      </a:r>
                    </a:p>
                    <a:p>
                      <a:pPr marL="342900" indent="-342900">
                        <a:buFont typeface="Arial" panose="020B0604020202020204" pitchFamily="34" charset="0"/>
                        <a:buChar char="•"/>
                      </a:pPr>
                      <a:r>
                        <a:rPr lang="en-US" sz="2000" dirty="0">
                          <a:solidFill>
                            <a:srgbClr val="030537"/>
                          </a:solidFill>
                          <a:latin typeface="+mn-lt"/>
                        </a:rPr>
                        <a:t>2 documents or independent historian</a:t>
                      </a:r>
                      <a:endParaRPr lang="en-IN" sz="2000" dirty="0">
                        <a:solidFill>
                          <a:srgbClr val="030537"/>
                        </a:solidFill>
                        <a:latin typeface="+mn-lt"/>
                      </a:endParaRPr>
                    </a:p>
                  </a:txBody>
                  <a:tcPr>
                    <a:lnL w="12700" cap="flat" cmpd="sng" algn="ctr">
                      <a:solidFill>
                        <a:schemeClr val="tx1"/>
                      </a:solidFill>
                      <a:prstDash val="solid"/>
                      <a:round/>
                      <a:headEnd type="none" w="med" len="med"/>
                      <a:tailEnd type="none" w="med" len="med"/>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490496394"/>
                  </a:ext>
                </a:extLst>
              </a:tr>
              <a:tr h="1137707">
                <a:tc>
                  <a:txBody>
                    <a:bodyPr/>
                    <a:lstStyle/>
                    <a:p>
                      <a:r>
                        <a:rPr lang="en-IN" sz="2000" dirty="0">
                          <a:solidFill>
                            <a:srgbClr val="030537"/>
                          </a:solidFill>
                          <a:latin typeface="+mn-lt"/>
                        </a:rPr>
                        <a:t>Moderate</a:t>
                      </a:r>
                    </a:p>
                  </a:txBody>
                  <a:tcPr>
                    <a:lnL w="6350" cap="flat" cmpd="sng" algn="ctr">
                      <a:noFill/>
                      <a:prstDash val="solid"/>
                      <a:miter lim="800000"/>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342900" indent="-342900">
                        <a:buFont typeface="Arial" panose="020B0604020202020204" pitchFamily="34" charset="0"/>
                        <a:buChar char="•"/>
                      </a:pPr>
                      <a:r>
                        <a:rPr lang="en-IN" sz="2000" dirty="0">
                          <a:solidFill>
                            <a:srgbClr val="030537"/>
                          </a:solidFill>
                          <a:latin typeface="+mn-lt"/>
                        </a:rPr>
                        <a:t>1 category only</a:t>
                      </a:r>
                    </a:p>
                    <a:p>
                      <a:pPr marL="342900" indent="-342900">
                        <a:buFont typeface="Arial" panose="020B0604020202020204" pitchFamily="34" charset="0"/>
                        <a:buChar char="•"/>
                      </a:pPr>
                      <a:r>
                        <a:rPr lang="en-US" sz="2000" dirty="0">
                          <a:solidFill>
                            <a:srgbClr val="030537"/>
                          </a:solidFill>
                          <a:latin typeface="+mn-lt"/>
                        </a:rPr>
                        <a:t>Count: 3 items between documents and independent historian; or interpret; or confer </a:t>
                      </a:r>
                      <a:endParaRPr lang="en-IN" sz="2000" dirty="0">
                        <a:solidFill>
                          <a:srgbClr val="030537"/>
                        </a:solidFill>
                        <a:latin typeface="+mn-lt"/>
                      </a:endParaRPr>
                    </a:p>
                  </a:txBody>
                  <a:tcPr>
                    <a:lnL w="12700" cap="flat" cmpd="sng" algn="ctr">
                      <a:solidFill>
                        <a:schemeClr val="tx1"/>
                      </a:solidFill>
                      <a:prstDash val="solid"/>
                      <a:round/>
                      <a:headEnd type="none" w="med" len="med"/>
                      <a:tailEnd type="none" w="med" len="med"/>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563575500"/>
                  </a:ext>
                </a:extLst>
              </a:tr>
              <a:tr h="1034538">
                <a:tc>
                  <a:txBody>
                    <a:bodyPr/>
                    <a:lstStyle/>
                    <a:p>
                      <a:r>
                        <a:rPr lang="en-IN" sz="2000" dirty="0">
                          <a:solidFill>
                            <a:srgbClr val="030537"/>
                          </a:solidFill>
                          <a:latin typeface="+mn-lt"/>
                        </a:rPr>
                        <a:t>High</a:t>
                      </a:r>
                    </a:p>
                  </a:txBody>
                  <a:tcPr>
                    <a:lnL w="6350" cap="flat" cmpd="sng" algn="ctr">
                      <a:noFill/>
                      <a:prstDash val="solid"/>
                      <a:miter lim="800000"/>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2000" dirty="0">
                          <a:solidFill>
                            <a:srgbClr val="030537"/>
                          </a:solidFill>
                          <a:latin typeface="+mn-lt"/>
                        </a:rPr>
                        <a:t>1 category only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2000" dirty="0">
                          <a:solidFill>
                            <a:srgbClr val="030537"/>
                          </a:solidFill>
                          <a:latin typeface="+mn-lt"/>
                        </a:rPr>
                        <a:t>Same concepts as moderate</a:t>
                      </a:r>
                    </a:p>
                    <a:p>
                      <a:endParaRPr lang="en-IN" sz="2000" dirty="0">
                        <a:solidFill>
                          <a:srgbClr val="030537"/>
                        </a:solidFill>
                        <a:latin typeface="+mn-lt"/>
                      </a:endParaRPr>
                    </a:p>
                  </a:txBody>
                  <a:tcPr>
                    <a:lnL w="12700" cap="flat" cmpd="sng" algn="ctr">
                      <a:solidFill>
                        <a:schemeClr val="tx1"/>
                      </a:solidFill>
                      <a:prstDash val="solid"/>
                      <a:round/>
                      <a:headEnd type="none" w="med" len="med"/>
                      <a:tailEnd type="none" w="med" len="med"/>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635424377"/>
                  </a:ext>
                </a:extLst>
              </a:tr>
            </a:tbl>
          </a:graphicData>
        </a:graphic>
      </p:graphicFrame>
      <p:sp>
        <p:nvSpPr>
          <p:cNvPr id="5" name="Title 1">
            <a:extLst>
              <a:ext uri="{FF2B5EF4-FFF2-40B4-BE49-F238E27FC236}">
                <a16:creationId xmlns:a16="http://schemas.microsoft.com/office/drawing/2014/main" id="{FF115D2D-0304-4430-B25E-EF23DABE4E28}"/>
              </a:ext>
            </a:extLst>
          </p:cNvPr>
          <p:cNvSpPr>
            <a:spLocks noGrp="1"/>
          </p:cNvSpPr>
          <p:nvPr>
            <p:ph type="title"/>
          </p:nvPr>
        </p:nvSpPr>
        <p:spPr>
          <a:xfrm>
            <a:off x="-1" y="443904"/>
            <a:ext cx="12192000" cy="863600"/>
          </a:xfrm>
        </p:spPr>
        <p:txBody>
          <a:bodyPr>
            <a:noAutofit/>
          </a:bodyPr>
          <a:lstStyle/>
          <a:p>
            <a:pPr algn="ctr"/>
            <a:r>
              <a:rPr lang="en-IN" sz="4000" b="1" dirty="0">
                <a:solidFill>
                  <a:srgbClr val="030537"/>
                </a:solidFill>
                <a:latin typeface="+mn-lt"/>
              </a:rPr>
              <a:t>Amount and/or Complexity of </a:t>
            </a:r>
            <a:br>
              <a:rPr lang="en-IN" sz="4000" b="1" dirty="0">
                <a:solidFill>
                  <a:srgbClr val="030537"/>
                </a:solidFill>
                <a:latin typeface="+mn-lt"/>
              </a:rPr>
            </a:br>
            <a:r>
              <a:rPr lang="en-IN" sz="4000" b="1" dirty="0">
                <a:solidFill>
                  <a:srgbClr val="030537"/>
                </a:solidFill>
                <a:latin typeface="+mn-lt"/>
              </a:rPr>
              <a:t>Data to be Reviewed and Analysed</a:t>
            </a:r>
          </a:p>
        </p:txBody>
      </p:sp>
      <p:sp>
        <p:nvSpPr>
          <p:cNvPr id="6" name="Title 1">
            <a:extLst>
              <a:ext uri="{FF2B5EF4-FFF2-40B4-BE49-F238E27FC236}">
                <a16:creationId xmlns:a16="http://schemas.microsoft.com/office/drawing/2014/main" id="{2D4BBA04-8B8E-4761-80AC-9C84C679F147}"/>
              </a:ext>
            </a:extLst>
          </p:cNvPr>
          <p:cNvSpPr txBox="1">
            <a:spLocks/>
          </p:cNvSpPr>
          <p:nvPr/>
        </p:nvSpPr>
        <p:spPr>
          <a:xfrm>
            <a:off x="0" y="1631354"/>
            <a:ext cx="12192000" cy="863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sz="3200" dirty="0">
                <a:solidFill>
                  <a:srgbClr val="030537"/>
                </a:solidFill>
                <a:latin typeface="+mn-lt"/>
              </a:rPr>
              <a:t>Categories are not the same for each level.</a:t>
            </a:r>
          </a:p>
        </p:txBody>
      </p:sp>
      <p:pic>
        <p:nvPicPr>
          <p:cNvPr id="7" name="Picture 6" descr="Description: omnimd-logo-Signature">
            <a:extLst>
              <a:ext uri="{FF2B5EF4-FFF2-40B4-BE49-F238E27FC236}">
                <a16:creationId xmlns:a16="http://schemas.microsoft.com/office/drawing/2014/main" id="{E0AB21BE-C4F4-441F-A646-5DFC2219AB8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500994" y="-5283"/>
            <a:ext cx="1691005" cy="591820"/>
          </a:xfrm>
          <a:prstGeom prst="rect">
            <a:avLst/>
          </a:prstGeom>
          <a:noFill/>
          <a:ln>
            <a:noFill/>
          </a:ln>
        </p:spPr>
      </p:pic>
    </p:spTree>
    <p:extLst>
      <p:ext uri="{BB962C8B-B14F-4D97-AF65-F5344CB8AC3E}">
        <p14:creationId xmlns:p14="http://schemas.microsoft.com/office/powerpoint/2010/main" val="30881543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6D639-9D63-46E1-8FC4-B0D6FC3E3A31}"/>
              </a:ext>
            </a:extLst>
          </p:cNvPr>
          <p:cNvSpPr>
            <a:spLocks noGrp="1"/>
          </p:cNvSpPr>
          <p:nvPr>
            <p:ph type="title"/>
          </p:nvPr>
        </p:nvSpPr>
        <p:spPr>
          <a:xfrm>
            <a:off x="2025650" y="554406"/>
            <a:ext cx="10160001" cy="1625272"/>
          </a:xfrm>
        </p:spPr>
        <p:txBody>
          <a:bodyPr>
            <a:noAutofit/>
          </a:bodyPr>
          <a:lstStyle/>
          <a:p>
            <a:r>
              <a:rPr lang="en-US" sz="3600" b="1" dirty="0">
                <a:solidFill>
                  <a:srgbClr val="030537"/>
                </a:solidFill>
                <a:latin typeface="+mn-lt"/>
              </a:rPr>
              <a:t>Risk of Complications and/or Morbidity </a:t>
            </a:r>
            <a:br>
              <a:rPr lang="en-US" sz="3600" b="1" dirty="0">
                <a:solidFill>
                  <a:srgbClr val="030537"/>
                </a:solidFill>
                <a:latin typeface="+mn-lt"/>
              </a:rPr>
            </a:br>
            <a:r>
              <a:rPr lang="en-US" sz="3600" b="1" dirty="0">
                <a:solidFill>
                  <a:srgbClr val="030537"/>
                </a:solidFill>
                <a:latin typeface="+mn-lt"/>
              </a:rPr>
              <a:t>or Mortality of Patient Management </a:t>
            </a:r>
            <a:endParaRPr lang="en-IN" sz="3600" b="1" dirty="0">
              <a:solidFill>
                <a:srgbClr val="030537"/>
              </a:solidFill>
              <a:latin typeface="+mn-lt"/>
            </a:endParaRPr>
          </a:p>
        </p:txBody>
      </p:sp>
      <p:sp>
        <p:nvSpPr>
          <p:cNvPr id="3" name="Content Placeholder 2">
            <a:extLst>
              <a:ext uri="{FF2B5EF4-FFF2-40B4-BE49-F238E27FC236}">
                <a16:creationId xmlns:a16="http://schemas.microsoft.com/office/drawing/2014/main" id="{FD59D122-6511-46E9-BA88-E1233E04EECC}"/>
              </a:ext>
            </a:extLst>
          </p:cNvPr>
          <p:cNvSpPr>
            <a:spLocks noGrp="1"/>
          </p:cNvSpPr>
          <p:nvPr>
            <p:ph idx="1"/>
          </p:nvPr>
        </p:nvSpPr>
        <p:spPr>
          <a:xfrm>
            <a:off x="2025647" y="3271045"/>
            <a:ext cx="10160001" cy="1278360"/>
          </a:xfrm>
        </p:spPr>
        <p:txBody>
          <a:bodyPr>
            <a:normAutofit/>
          </a:bodyPr>
          <a:lstStyle/>
          <a:p>
            <a:r>
              <a:rPr lang="en-US" sz="2000" dirty="0">
                <a:solidFill>
                  <a:srgbClr val="030537"/>
                </a:solidFill>
              </a:rPr>
              <a:t> Includes possible management options selected and those considered, but not selected</a:t>
            </a:r>
          </a:p>
          <a:p>
            <a:r>
              <a:rPr lang="en-US" sz="2000" dirty="0">
                <a:solidFill>
                  <a:srgbClr val="030537"/>
                </a:solidFill>
              </a:rPr>
              <a:t>Addresses risks associated with social determinants of health</a:t>
            </a:r>
          </a:p>
        </p:txBody>
      </p:sp>
      <p:sp>
        <p:nvSpPr>
          <p:cNvPr id="10" name="Title 1">
            <a:extLst>
              <a:ext uri="{FF2B5EF4-FFF2-40B4-BE49-F238E27FC236}">
                <a16:creationId xmlns:a16="http://schemas.microsoft.com/office/drawing/2014/main" id="{32C8F567-1854-4B66-9120-62B886E165F7}"/>
              </a:ext>
            </a:extLst>
          </p:cNvPr>
          <p:cNvSpPr txBox="1">
            <a:spLocks/>
          </p:cNvSpPr>
          <p:nvPr/>
        </p:nvSpPr>
        <p:spPr>
          <a:xfrm>
            <a:off x="2025647" y="2631864"/>
            <a:ext cx="10160001" cy="31591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rgbClr val="030537"/>
                </a:solidFill>
                <a:latin typeface="+mn-lt"/>
              </a:rPr>
              <a:t>Decisions involved with the patient's problem(s) or treatment(s)</a:t>
            </a:r>
            <a:endParaRPr lang="en-IN" sz="2000" b="1" dirty="0">
              <a:solidFill>
                <a:srgbClr val="030537"/>
              </a:solidFill>
              <a:latin typeface="+mn-lt"/>
            </a:endParaRPr>
          </a:p>
        </p:txBody>
      </p:sp>
      <p:sp>
        <p:nvSpPr>
          <p:cNvPr id="12" name="Title 1">
            <a:extLst>
              <a:ext uri="{FF2B5EF4-FFF2-40B4-BE49-F238E27FC236}">
                <a16:creationId xmlns:a16="http://schemas.microsoft.com/office/drawing/2014/main" id="{2581ECD2-9689-4467-889F-BBD7D8109BCA}"/>
              </a:ext>
            </a:extLst>
          </p:cNvPr>
          <p:cNvSpPr txBox="1">
            <a:spLocks/>
          </p:cNvSpPr>
          <p:nvPr/>
        </p:nvSpPr>
        <p:spPr>
          <a:xfrm>
            <a:off x="2025649" y="4994234"/>
            <a:ext cx="10160001" cy="31591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solidFill>
                  <a:srgbClr val="030537"/>
                </a:solidFill>
                <a:latin typeface="+mn-lt"/>
              </a:rPr>
              <a:t>Examples are included in the table for moderate or high risk only.</a:t>
            </a:r>
            <a:endParaRPr lang="en-IN" sz="2000" dirty="0">
              <a:solidFill>
                <a:srgbClr val="030537"/>
              </a:solidFill>
              <a:latin typeface="+mn-lt"/>
            </a:endParaRPr>
          </a:p>
        </p:txBody>
      </p:sp>
      <p:pic>
        <p:nvPicPr>
          <p:cNvPr id="6" name="Picture 5" descr="Description: omnimd-logo-Signature">
            <a:extLst>
              <a:ext uri="{FF2B5EF4-FFF2-40B4-BE49-F238E27FC236}">
                <a16:creationId xmlns:a16="http://schemas.microsoft.com/office/drawing/2014/main" id="{8CB1BEB1-7B05-4EDA-8442-6ACD3B9FE11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500994" y="-5283"/>
            <a:ext cx="1691005" cy="591820"/>
          </a:xfrm>
          <a:prstGeom prst="rect">
            <a:avLst/>
          </a:prstGeom>
          <a:noFill/>
          <a:ln>
            <a:noFill/>
          </a:ln>
        </p:spPr>
      </p:pic>
    </p:spTree>
    <p:extLst>
      <p:ext uri="{BB962C8B-B14F-4D97-AF65-F5344CB8AC3E}">
        <p14:creationId xmlns:p14="http://schemas.microsoft.com/office/powerpoint/2010/main" val="2153934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CA4E23D3-5264-43D2-838B-A5F7D45B4710}"/>
              </a:ext>
            </a:extLst>
          </p:cNvPr>
          <p:cNvGraphicFramePr>
            <a:graphicFrameLocks noGrp="1"/>
          </p:cNvGraphicFramePr>
          <p:nvPr>
            <p:extLst>
              <p:ext uri="{D42A27DB-BD31-4B8C-83A1-F6EECF244321}">
                <p14:modId xmlns:p14="http://schemas.microsoft.com/office/powerpoint/2010/main" val="3595728281"/>
              </p:ext>
            </p:extLst>
          </p:nvPr>
        </p:nvGraphicFramePr>
        <p:xfrm>
          <a:off x="0" y="796115"/>
          <a:ext cx="12191998" cy="796114"/>
        </p:xfrm>
        <a:graphic>
          <a:graphicData uri="http://schemas.openxmlformats.org/drawingml/2006/table">
            <a:tbl>
              <a:tblPr firstRow="1" bandRow="1">
                <a:tableStyleId>{5C22544A-7EE6-4342-B048-85BDC9FD1C3A}</a:tableStyleId>
              </a:tblPr>
              <a:tblGrid>
                <a:gridCol w="2001158">
                  <a:extLst>
                    <a:ext uri="{9D8B030D-6E8A-4147-A177-3AD203B41FA5}">
                      <a16:colId xmlns:a16="http://schemas.microsoft.com/office/drawing/2014/main" val="3284086090"/>
                    </a:ext>
                  </a:extLst>
                </a:gridCol>
                <a:gridCol w="2418442">
                  <a:extLst>
                    <a:ext uri="{9D8B030D-6E8A-4147-A177-3AD203B41FA5}">
                      <a16:colId xmlns:a16="http://schemas.microsoft.com/office/drawing/2014/main" val="827241143"/>
                    </a:ext>
                  </a:extLst>
                </a:gridCol>
                <a:gridCol w="7772398">
                  <a:extLst>
                    <a:ext uri="{9D8B030D-6E8A-4147-A177-3AD203B41FA5}">
                      <a16:colId xmlns:a16="http://schemas.microsoft.com/office/drawing/2014/main" val="1483854434"/>
                    </a:ext>
                  </a:extLst>
                </a:gridCol>
              </a:tblGrid>
              <a:tr h="796114">
                <a:tc>
                  <a:txBody>
                    <a:bodyPr/>
                    <a:lstStyle/>
                    <a:p>
                      <a:r>
                        <a:rPr lang="en-IN" sz="1600" b="1" dirty="0">
                          <a:solidFill>
                            <a:srgbClr val="030537"/>
                          </a:solidFill>
                        </a:rPr>
                        <a:t>Code</a:t>
                      </a:r>
                    </a:p>
                  </a:txBody>
                  <a:tcPr>
                    <a:solidFill>
                      <a:schemeClr val="accent1">
                        <a:lumMod val="20000"/>
                        <a:lumOff val="80000"/>
                      </a:schemeClr>
                    </a:solidFill>
                  </a:tcPr>
                </a:tc>
                <a:tc>
                  <a:txBody>
                    <a:bodyPr/>
                    <a:lstStyle/>
                    <a:p>
                      <a:r>
                        <a:rPr lang="en-IN" sz="1600" dirty="0">
                          <a:solidFill>
                            <a:srgbClr val="030537"/>
                          </a:solidFill>
                        </a:rPr>
                        <a:t>Level of MDM</a:t>
                      </a:r>
                    </a:p>
                  </a:txBody>
                  <a:tcPr>
                    <a:solidFill>
                      <a:schemeClr val="accent1">
                        <a:lumMod val="20000"/>
                        <a:lumOff val="80000"/>
                      </a:schemeClr>
                    </a:solidFill>
                  </a:tcPr>
                </a:tc>
                <a:tc>
                  <a:txBody>
                    <a:bodyPr/>
                    <a:lstStyle/>
                    <a:p>
                      <a:r>
                        <a:rPr lang="en-US" sz="1600" dirty="0">
                          <a:solidFill>
                            <a:srgbClr val="030537"/>
                          </a:solidFill>
                        </a:rPr>
                        <a:t>Risk of Complications and/or Morbidity or Mortality of Patient Management</a:t>
                      </a:r>
                      <a:endParaRPr lang="en-IN" sz="1600" dirty="0">
                        <a:solidFill>
                          <a:srgbClr val="030537"/>
                        </a:solidFill>
                      </a:endParaRPr>
                    </a:p>
                  </a:txBody>
                  <a:tcPr>
                    <a:solidFill>
                      <a:schemeClr val="accent1">
                        <a:lumMod val="20000"/>
                        <a:lumOff val="80000"/>
                      </a:schemeClr>
                    </a:solidFill>
                  </a:tcPr>
                </a:tc>
                <a:extLst>
                  <a:ext uri="{0D108BD9-81ED-4DB2-BD59-A6C34878D82A}">
                    <a16:rowId xmlns:a16="http://schemas.microsoft.com/office/drawing/2014/main" val="332249518"/>
                  </a:ext>
                </a:extLst>
              </a:tr>
            </a:tbl>
          </a:graphicData>
        </a:graphic>
      </p:graphicFrame>
      <p:graphicFrame>
        <p:nvGraphicFramePr>
          <p:cNvPr id="11" name="Table 7">
            <a:extLst>
              <a:ext uri="{FF2B5EF4-FFF2-40B4-BE49-F238E27FC236}">
                <a16:creationId xmlns:a16="http://schemas.microsoft.com/office/drawing/2014/main" id="{2CD29DE1-3FA0-4FE9-ADB7-FB3D32AB133C}"/>
              </a:ext>
            </a:extLst>
          </p:cNvPr>
          <p:cNvGraphicFramePr>
            <a:graphicFrameLocks noGrp="1"/>
          </p:cNvGraphicFramePr>
          <p:nvPr>
            <p:extLst>
              <p:ext uri="{D42A27DB-BD31-4B8C-83A1-F6EECF244321}">
                <p14:modId xmlns:p14="http://schemas.microsoft.com/office/powerpoint/2010/main" val="2773732135"/>
              </p:ext>
            </p:extLst>
          </p:nvPr>
        </p:nvGraphicFramePr>
        <p:xfrm>
          <a:off x="-2" y="1592229"/>
          <a:ext cx="12192000" cy="5357211"/>
        </p:xfrm>
        <a:graphic>
          <a:graphicData uri="http://schemas.openxmlformats.org/drawingml/2006/table">
            <a:tbl>
              <a:tblPr firstRow="1" bandRow="1">
                <a:tableStyleId>{5C22544A-7EE6-4342-B048-85BDC9FD1C3A}</a:tableStyleId>
              </a:tblPr>
              <a:tblGrid>
                <a:gridCol w="2001158">
                  <a:extLst>
                    <a:ext uri="{9D8B030D-6E8A-4147-A177-3AD203B41FA5}">
                      <a16:colId xmlns:a16="http://schemas.microsoft.com/office/drawing/2014/main" val="3284086090"/>
                    </a:ext>
                  </a:extLst>
                </a:gridCol>
                <a:gridCol w="2418444">
                  <a:extLst>
                    <a:ext uri="{9D8B030D-6E8A-4147-A177-3AD203B41FA5}">
                      <a16:colId xmlns:a16="http://schemas.microsoft.com/office/drawing/2014/main" val="827241143"/>
                    </a:ext>
                  </a:extLst>
                </a:gridCol>
                <a:gridCol w="7772398">
                  <a:extLst>
                    <a:ext uri="{9D8B030D-6E8A-4147-A177-3AD203B41FA5}">
                      <a16:colId xmlns:a16="http://schemas.microsoft.com/office/drawing/2014/main" val="1483854434"/>
                    </a:ext>
                  </a:extLst>
                </a:gridCol>
              </a:tblGrid>
              <a:tr h="5357211">
                <a:tc>
                  <a:txBody>
                    <a:bodyPr/>
                    <a:lstStyle/>
                    <a:p>
                      <a:r>
                        <a:rPr lang="en-IN" sz="1600" dirty="0">
                          <a:solidFill>
                            <a:srgbClr val="030537"/>
                          </a:solidFill>
                        </a:rPr>
                        <a:t>99205</a:t>
                      </a:r>
                    </a:p>
                    <a:p>
                      <a:r>
                        <a:rPr lang="en-IN" sz="1600" dirty="0">
                          <a:solidFill>
                            <a:srgbClr val="030537"/>
                          </a:solidFill>
                        </a:rPr>
                        <a:t>99215</a:t>
                      </a:r>
                    </a:p>
                  </a:txBody>
                  <a:tcPr>
                    <a:solidFill>
                      <a:schemeClr val="accent1">
                        <a:lumMod val="20000"/>
                        <a:lumOff val="80000"/>
                      </a:schemeClr>
                    </a:solidFill>
                  </a:tcPr>
                </a:tc>
                <a:tc>
                  <a:txBody>
                    <a:bodyPr/>
                    <a:lstStyle/>
                    <a:p>
                      <a:r>
                        <a:rPr lang="en-IN" sz="1600" dirty="0">
                          <a:solidFill>
                            <a:srgbClr val="030537"/>
                          </a:solidFill>
                        </a:rPr>
                        <a:t>High</a:t>
                      </a:r>
                    </a:p>
                  </a:txBody>
                  <a:tcPr>
                    <a:solidFill>
                      <a:schemeClr val="accent1">
                        <a:lumMod val="20000"/>
                        <a:lumOff val="80000"/>
                      </a:schemeClr>
                    </a:solidFill>
                  </a:tcPr>
                </a:tc>
                <a:tc>
                  <a:txBody>
                    <a:bodyPr/>
                    <a:lstStyle/>
                    <a:p>
                      <a:r>
                        <a:rPr lang="en-US" sz="1400" b="1" kern="1200" dirty="0">
                          <a:solidFill>
                            <a:srgbClr val="030537"/>
                          </a:solidFill>
                          <a:latin typeface="+mn-lt"/>
                          <a:ea typeface="+mn-ea"/>
                          <a:cs typeface="+mn-cs"/>
                        </a:rPr>
                        <a:t>High </a:t>
                      </a:r>
                      <a:r>
                        <a:rPr lang="en-US" sz="1400" b="0" kern="1200" dirty="0">
                          <a:solidFill>
                            <a:srgbClr val="030537"/>
                          </a:solidFill>
                          <a:latin typeface="+mn-lt"/>
                          <a:ea typeface="+mn-ea"/>
                          <a:cs typeface="+mn-cs"/>
                        </a:rPr>
                        <a:t>risk of morbidity from additional diagnostic testing or treatment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400" b="1" kern="1200" dirty="0">
                        <a:solidFill>
                          <a:srgbClr val="030537"/>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1400" b="1" kern="1200" dirty="0">
                          <a:solidFill>
                            <a:srgbClr val="030537"/>
                          </a:solidFill>
                          <a:latin typeface="+mn-lt"/>
                          <a:ea typeface="+mn-ea"/>
                          <a:cs typeface="+mn-cs"/>
                        </a:rPr>
                        <a:t>Examples: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kern="1200" dirty="0">
                          <a:solidFill>
                            <a:srgbClr val="030537"/>
                          </a:solidFill>
                          <a:latin typeface="+mn-lt"/>
                          <a:ea typeface="+mn-ea"/>
                          <a:cs typeface="+mn-cs"/>
                        </a:rPr>
                        <a:t>Drug therapy requiring intensive monitoring for toxicity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kern="1200" dirty="0">
                          <a:solidFill>
                            <a:srgbClr val="030537"/>
                          </a:solidFill>
                          <a:latin typeface="+mn-lt"/>
                          <a:ea typeface="+mn-ea"/>
                          <a:cs typeface="+mn-cs"/>
                        </a:rPr>
                        <a:t>Decision regarding elective major surgery with identified patient or procedure risk factors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kern="1200" dirty="0">
                          <a:solidFill>
                            <a:srgbClr val="030537"/>
                          </a:solidFill>
                          <a:latin typeface="+mn-lt"/>
                          <a:ea typeface="+mn-ea"/>
                          <a:cs typeface="+mn-cs"/>
                        </a:rPr>
                        <a:t>Decision regarding emergency major surgery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400" b="0" kern="1200" dirty="0">
                          <a:solidFill>
                            <a:srgbClr val="030537"/>
                          </a:solidFill>
                          <a:latin typeface="+mn-lt"/>
                          <a:ea typeface="+mn-ea"/>
                          <a:cs typeface="+mn-cs"/>
                        </a:rPr>
                        <a:t>Decision regarding hospitalization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kern="1200" dirty="0">
                          <a:solidFill>
                            <a:srgbClr val="030537"/>
                          </a:solidFill>
                          <a:latin typeface="+mn-lt"/>
                          <a:ea typeface="+mn-ea"/>
                          <a:cs typeface="+mn-cs"/>
                        </a:rPr>
                        <a:t>Decision not to resuscitate or to de-escalate care because of poor prognosis</a:t>
                      </a:r>
                      <a:endParaRPr lang="en-IN" sz="1400" b="0" kern="1200" dirty="0">
                        <a:solidFill>
                          <a:srgbClr val="030537"/>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IN" sz="1400" b="1" kern="1200" dirty="0">
                        <a:solidFill>
                          <a:srgbClr val="030537"/>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IN" sz="1400" b="1" kern="1200" dirty="0">
                        <a:solidFill>
                          <a:srgbClr val="030537"/>
                        </a:solidFill>
                        <a:latin typeface="+mn-lt"/>
                        <a:ea typeface="+mn-ea"/>
                        <a:cs typeface="+mn-cs"/>
                      </a:endParaRPr>
                    </a:p>
                    <a:p>
                      <a:endParaRPr lang="en-IN" sz="1400" b="1" kern="1200" dirty="0">
                        <a:solidFill>
                          <a:srgbClr val="030537"/>
                        </a:solidFill>
                        <a:latin typeface="+mn-lt"/>
                        <a:ea typeface="+mn-ea"/>
                        <a:cs typeface="+mn-cs"/>
                      </a:endParaRPr>
                    </a:p>
                    <a:p>
                      <a:endParaRPr lang="en-IN" sz="1400" b="1" kern="1200" dirty="0">
                        <a:solidFill>
                          <a:srgbClr val="030537"/>
                        </a:solidFill>
                        <a:latin typeface="+mn-lt"/>
                        <a:ea typeface="+mn-ea"/>
                        <a:cs typeface="+mn-cs"/>
                      </a:endParaRPr>
                    </a:p>
                  </a:txBody>
                  <a:tcPr>
                    <a:solidFill>
                      <a:schemeClr val="accent1">
                        <a:lumMod val="20000"/>
                        <a:lumOff val="80000"/>
                      </a:schemeClr>
                    </a:solidFill>
                  </a:tcPr>
                </a:tc>
                <a:extLst>
                  <a:ext uri="{0D108BD9-81ED-4DB2-BD59-A6C34878D82A}">
                    <a16:rowId xmlns:a16="http://schemas.microsoft.com/office/drawing/2014/main" val="332249518"/>
                  </a:ext>
                </a:extLst>
              </a:tr>
            </a:tbl>
          </a:graphicData>
        </a:graphic>
      </p:graphicFrame>
      <p:graphicFrame>
        <p:nvGraphicFramePr>
          <p:cNvPr id="2" name="Table 2">
            <a:extLst>
              <a:ext uri="{FF2B5EF4-FFF2-40B4-BE49-F238E27FC236}">
                <a16:creationId xmlns:a16="http://schemas.microsoft.com/office/drawing/2014/main" id="{E664B805-5393-414A-BFBC-D74FFBF1FA3B}"/>
              </a:ext>
            </a:extLst>
          </p:cNvPr>
          <p:cNvGraphicFramePr>
            <a:graphicFrameLocks noGrp="1"/>
          </p:cNvGraphicFramePr>
          <p:nvPr>
            <p:extLst>
              <p:ext uri="{D42A27DB-BD31-4B8C-83A1-F6EECF244321}">
                <p14:modId xmlns:p14="http://schemas.microsoft.com/office/powerpoint/2010/main" val="479798858"/>
              </p:ext>
            </p:extLst>
          </p:nvPr>
        </p:nvGraphicFramePr>
        <p:xfrm>
          <a:off x="-1" y="-1"/>
          <a:ext cx="12191999" cy="796115"/>
        </p:xfrm>
        <a:graphic>
          <a:graphicData uri="http://schemas.openxmlformats.org/drawingml/2006/table">
            <a:tbl>
              <a:tblPr firstRow="1" bandRow="1">
                <a:tableStyleId>{5C22544A-7EE6-4342-B048-85BDC9FD1C3A}</a:tableStyleId>
              </a:tblPr>
              <a:tblGrid>
                <a:gridCol w="12191999">
                  <a:extLst>
                    <a:ext uri="{9D8B030D-6E8A-4147-A177-3AD203B41FA5}">
                      <a16:colId xmlns:a16="http://schemas.microsoft.com/office/drawing/2014/main" val="852830933"/>
                    </a:ext>
                  </a:extLst>
                </a:gridCol>
              </a:tblGrid>
              <a:tr h="796115">
                <a:tc>
                  <a:txBody>
                    <a:bodyPr/>
                    <a:lstStyle/>
                    <a:p>
                      <a:pPr algn="ctr"/>
                      <a:r>
                        <a:rPr lang="en-IN" sz="2800" b="1" dirty="0">
                          <a:solidFill>
                            <a:srgbClr val="030537"/>
                          </a:solidFill>
                          <a:latin typeface="+mn-lt"/>
                        </a:rPr>
                        <a:t>Example on Elements of Medical Decision Making</a:t>
                      </a:r>
                      <a:endParaRPr lang="en-IN" sz="2800" dirty="0"/>
                    </a:p>
                  </a:txBody>
                  <a:tcPr>
                    <a:solidFill>
                      <a:schemeClr val="accent1">
                        <a:lumMod val="20000"/>
                        <a:lumOff val="80000"/>
                      </a:schemeClr>
                    </a:solidFill>
                  </a:tcPr>
                </a:tc>
                <a:extLst>
                  <a:ext uri="{0D108BD9-81ED-4DB2-BD59-A6C34878D82A}">
                    <a16:rowId xmlns:a16="http://schemas.microsoft.com/office/drawing/2014/main" val="1030204159"/>
                  </a:ext>
                </a:extLst>
              </a:tr>
            </a:tbl>
          </a:graphicData>
        </a:graphic>
      </p:graphicFrame>
    </p:spTree>
    <p:extLst>
      <p:ext uri="{BB962C8B-B14F-4D97-AF65-F5344CB8AC3E}">
        <p14:creationId xmlns:p14="http://schemas.microsoft.com/office/powerpoint/2010/main" val="1989518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6D639-9D63-46E1-8FC4-B0D6FC3E3A31}"/>
              </a:ext>
            </a:extLst>
          </p:cNvPr>
          <p:cNvSpPr>
            <a:spLocks noGrp="1"/>
          </p:cNvSpPr>
          <p:nvPr>
            <p:ph type="title"/>
          </p:nvPr>
        </p:nvSpPr>
        <p:spPr>
          <a:xfrm>
            <a:off x="4203700" y="516082"/>
            <a:ext cx="7416799" cy="634672"/>
          </a:xfrm>
        </p:spPr>
        <p:txBody>
          <a:bodyPr>
            <a:noAutofit/>
          </a:bodyPr>
          <a:lstStyle/>
          <a:p>
            <a:r>
              <a:rPr lang="en-IN" b="1" dirty="0">
                <a:solidFill>
                  <a:srgbClr val="030537"/>
                </a:solidFill>
                <a:latin typeface="+mn-lt"/>
              </a:rPr>
              <a:t>The AMA Initiative</a:t>
            </a:r>
          </a:p>
        </p:txBody>
      </p:sp>
      <p:graphicFrame>
        <p:nvGraphicFramePr>
          <p:cNvPr id="11" name="Content Placeholder 2">
            <a:extLst>
              <a:ext uri="{FF2B5EF4-FFF2-40B4-BE49-F238E27FC236}">
                <a16:creationId xmlns:a16="http://schemas.microsoft.com/office/drawing/2014/main" id="{13015045-9705-4DB9-BBDF-16865C331981}"/>
              </a:ext>
            </a:extLst>
          </p:cNvPr>
          <p:cNvGraphicFramePr>
            <a:graphicFrameLocks noGrp="1"/>
          </p:cNvGraphicFramePr>
          <p:nvPr>
            <p:ph idx="1"/>
          </p:nvPr>
        </p:nvGraphicFramePr>
        <p:xfrm>
          <a:off x="4203700" y="2838338"/>
          <a:ext cx="7988299" cy="25016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a:extLst>
              <a:ext uri="{FF2B5EF4-FFF2-40B4-BE49-F238E27FC236}">
                <a16:creationId xmlns:a16="http://schemas.microsoft.com/office/drawing/2014/main" id="{9E386FDA-48D1-4D9D-B12D-2A12A1954DE7}"/>
              </a:ext>
            </a:extLst>
          </p:cNvPr>
          <p:cNvSpPr txBox="1">
            <a:spLocks/>
          </p:cNvSpPr>
          <p:nvPr/>
        </p:nvSpPr>
        <p:spPr>
          <a:xfrm>
            <a:off x="4203700" y="1268525"/>
            <a:ext cx="8293100" cy="6346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solidFill>
                  <a:srgbClr val="030537"/>
                </a:solidFill>
              </a:rPr>
              <a:t>The AMA prompted CMS to give them time to develop new documentation guidelines. </a:t>
            </a:r>
            <a:endParaRPr lang="en-IN" sz="2000" dirty="0">
              <a:solidFill>
                <a:srgbClr val="030537"/>
              </a:solidFill>
            </a:endParaRPr>
          </a:p>
        </p:txBody>
      </p:sp>
      <p:sp>
        <p:nvSpPr>
          <p:cNvPr id="5" name="Title 1">
            <a:extLst>
              <a:ext uri="{FF2B5EF4-FFF2-40B4-BE49-F238E27FC236}">
                <a16:creationId xmlns:a16="http://schemas.microsoft.com/office/drawing/2014/main" id="{6956914C-6B7B-43C3-A06A-2DFF9DFE7529}"/>
              </a:ext>
            </a:extLst>
          </p:cNvPr>
          <p:cNvSpPr txBox="1">
            <a:spLocks/>
          </p:cNvSpPr>
          <p:nvPr/>
        </p:nvSpPr>
        <p:spPr>
          <a:xfrm>
            <a:off x="4203700" y="2151179"/>
            <a:ext cx="7988300" cy="6871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030537"/>
                </a:solidFill>
                <a:latin typeface="+mn-lt"/>
              </a:rPr>
              <a:t>AMA workgroup was created to achieve the following goals: </a:t>
            </a:r>
            <a:endParaRPr lang="en-IN" sz="2400" b="1" dirty="0">
              <a:solidFill>
                <a:srgbClr val="030537"/>
              </a:solidFill>
              <a:latin typeface="+mn-lt"/>
            </a:endParaRPr>
          </a:p>
        </p:txBody>
      </p:sp>
      <p:sp>
        <p:nvSpPr>
          <p:cNvPr id="6" name="Content Placeholder 2">
            <a:extLst>
              <a:ext uri="{FF2B5EF4-FFF2-40B4-BE49-F238E27FC236}">
                <a16:creationId xmlns:a16="http://schemas.microsoft.com/office/drawing/2014/main" id="{0A32B676-46AC-4115-AA96-4B214A62986E}"/>
              </a:ext>
            </a:extLst>
          </p:cNvPr>
          <p:cNvSpPr txBox="1">
            <a:spLocks/>
          </p:cNvSpPr>
          <p:nvPr/>
        </p:nvSpPr>
        <p:spPr>
          <a:xfrm>
            <a:off x="4203700" y="5428913"/>
            <a:ext cx="7988300" cy="14290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solidFill>
                  <a:srgbClr val="030537"/>
                </a:solidFill>
              </a:rPr>
              <a:t>Doctors created their own guidelines and CMS accepted these in </a:t>
            </a:r>
          </a:p>
          <a:p>
            <a:pPr marL="0" indent="0">
              <a:buNone/>
            </a:pPr>
            <a:r>
              <a:rPr lang="en-US" sz="2000" dirty="0">
                <a:solidFill>
                  <a:srgbClr val="030537"/>
                </a:solidFill>
              </a:rPr>
              <a:t>full in the Final Rule for 2020. AMA involvement means these </a:t>
            </a:r>
          </a:p>
          <a:p>
            <a:pPr marL="0" indent="0">
              <a:buNone/>
            </a:pPr>
            <a:r>
              <a:rPr lang="en-US" sz="2000" dirty="0">
                <a:solidFill>
                  <a:srgbClr val="030537"/>
                </a:solidFill>
              </a:rPr>
              <a:t>guidelines will be industry-wide for all payers. </a:t>
            </a:r>
          </a:p>
          <a:p>
            <a:pPr marL="514350" indent="-514350">
              <a:buFont typeface="+mj-lt"/>
              <a:buAutoNum type="arabicPeriod"/>
            </a:pPr>
            <a:endParaRPr lang="en-IN" sz="2000" dirty="0">
              <a:solidFill>
                <a:srgbClr val="030537"/>
              </a:solidFill>
            </a:endParaRPr>
          </a:p>
        </p:txBody>
      </p:sp>
      <p:pic>
        <p:nvPicPr>
          <p:cNvPr id="1026" name="Picture 2">
            <a:extLst>
              <a:ext uri="{FF2B5EF4-FFF2-40B4-BE49-F238E27FC236}">
                <a16:creationId xmlns:a16="http://schemas.microsoft.com/office/drawing/2014/main" id="{4389E81C-FE36-4257-BEDD-A001D3EFF6C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412738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Description: omnimd-logo-Signature">
            <a:extLst>
              <a:ext uri="{FF2B5EF4-FFF2-40B4-BE49-F238E27FC236}">
                <a16:creationId xmlns:a16="http://schemas.microsoft.com/office/drawing/2014/main" id="{18BC959F-210F-4B11-91DD-8DE13263F42F}"/>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10500994" y="-5283"/>
            <a:ext cx="1691005" cy="591820"/>
          </a:xfrm>
          <a:prstGeom prst="rect">
            <a:avLst/>
          </a:prstGeom>
          <a:noFill/>
          <a:ln>
            <a:noFill/>
          </a:ln>
        </p:spPr>
      </p:pic>
    </p:spTree>
    <p:extLst>
      <p:ext uri="{BB962C8B-B14F-4D97-AF65-F5344CB8AC3E}">
        <p14:creationId xmlns:p14="http://schemas.microsoft.com/office/powerpoint/2010/main" val="36512922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6D639-9D63-46E1-8FC4-B0D6FC3E3A31}"/>
              </a:ext>
            </a:extLst>
          </p:cNvPr>
          <p:cNvSpPr>
            <a:spLocks noGrp="1"/>
          </p:cNvSpPr>
          <p:nvPr>
            <p:ph type="title"/>
          </p:nvPr>
        </p:nvSpPr>
        <p:spPr>
          <a:xfrm>
            <a:off x="850900" y="554406"/>
            <a:ext cx="11334751" cy="1083894"/>
          </a:xfrm>
        </p:spPr>
        <p:txBody>
          <a:bodyPr>
            <a:noAutofit/>
          </a:bodyPr>
          <a:lstStyle/>
          <a:p>
            <a:r>
              <a:rPr lang="en-US" sz="3600" b="1" dirty="0">
                <a:solidFill>
                  <a:srgbClr val="030537"/>
                </a:solidFill>
                <a:latin typeface="+mn-lt"/>
              </a:rPr>
              <a:t>Social Determinants </a:t>
            </a:r>
            <a:endParaRPr lang="en-IN" sz="3600" b="1" dirty="0">
              <a:solidFill>
                <a:srgbClr val="030537"/>
              </a:solidFill>
              <a:latin typeface="+mn-lt"/>
            </a:endParaRPr>
          </a:p>
        </p:txBody>
      </p:sp>
      <p:sp>
        <p:nvSpPr>
          <p:cNvPr id="3" name="Content Placeholder 2">
            <a:extLst>
              <a:ext uri="{FF2B5EF4-FFF2-40B4-BE49-F238E27FC236}">
                <a16:creationId xmlns:a16="http://schemas.microsoft.com/office/drawing/2014/main" id="{FD59D122-6511-46E9-BA88-E1233E04EECC}"/>
              </a:ext>
            </a:extLst>
          </p:cNvPr>
          <p:cNvSpPr>
            <a:spLocks noGrp="1"/>
          </p:cNvSpPr>
          <p:nvPr>
            <p:ph idx="1"/>
          </p:nvPr>
        </p:nvSpPr>
        <p:spPr>
          <a:xfrm>
            <a:off x="850897" y="2527958"/>
            <a:ext cx="10160001" cy="1278360"/>
          </a:xfrm>
        </p:spPr>
        <p:txBody>
          <a:bodyPr>
            <a:normAutofit fontScale="92500" lnSpcReduction="10000"/>
          </a:bodyPr>
          <a:lstStyle/>
          <a:p>
            <a:r>
              <a:rPr lang="en-US" sz="2000" dirty="0">
                <a:solidFill>
                  <a:srgbClr val="030537"/>
                </a:solidFill>
              </a:rPr>
              <a:t> Social determinants of health appear under moderate complexity for codes 99204 and 99214.</a:t>
            </a:r>
          </a:p>
          <a:p>
            <a:r>
              <a:rPr lang="en-US" sz="2000" dirty="0">
                <a:solidFill>
                  <a:srgbClr val="030537"/>
                </a:solidFill>
              </a:rPr>
              <a:t> Consider this as diagnosis or treatment significantly limited by social determinants of health. </a:t>
            </a:r>
          </a:p>
        </p:txBody>
      </p:sp>
      <p:sp>
        <p:nvSpPr>
          <p:cNvPr id="10" name="Title 1">
            <a:extLst>
              <a:ext uri="{FF2B5EF4-FFF2-40B4-BE49-F238E27FC236}">
                <a16:creationId xmlns:a16="http://schemas.microsoft.com/office/drawing/2014/main" id="{32C8F567-1854-4B66-9120-62B886E165F7}"/>
              </a:ext>
            </a:extLst>
          </p:cNvPr>
          <p:cNvSpPr txBox="1">
            <a:spLocks/>
          </p:cNvSpPr>
          <p:nvPr/>
        </p:nvSpPr>
        <p:spPr>
          <a:xfrm>
            <a:off x="850897" y="1790341"/>
            <a:ext cx="10160001" cy="5855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rgbClr val="030537"/>
                </a:solidFill>
                <a:latin typeface="+mn-lt"/>
              </a:rPr>
              <a:t>Social determinants of health: </a:t>
            </a:r>
            <a:r>
              <a:rPr lang="en-US" sz="2000" dirty="0">
                <a:solidFill>
                  <a:srgbClr val="030537"/>
                </a:solidFill>
                <a:latin typeface="+mn-lt"/>
              </a:rPr>
              <a:t>Economic and social conditions that influence the health of people and communities</a:t>
            </a:r>
            <a:endParaRPr lang="en-IN" sz="2000" dirty="0">
              <a:solidFill>
                <a:srgbClr val="030537"/>
              </a:solidFill>
              <a:latin typeface="+mn-lt"/>
            </a:endParaRPr>
          </a:p>
        </p:txBody>
      </p:sp>
      <p:sp>
        <p:nvSpPr>
          <p:cNvPr id="12" name="Title 1">
            <a:extLst>
              <a:ext uri="{FF2B5EF4-FFF2-40B4-BE49-F238E27FC236}">
                <a16:creationId xmlns:a16="http://schemas.microsoft.com/office/drawing/2014/main" id="{2581ECD2-9689-4467-889F-BBD7D8109BCA}"/>
              </a:ext>
            </a:extLst>
          </p:cNvPr>
          <p:cNvSpPr txBox="1">
            <a:spLocks/>
          </p:cNvSpPr>
          <p:nvPr/>
        </p:nvSpPr>
        <p:spPr>
          <a:xfrm>
            <a:off x="850896" y="3958359"/>
            <a:ext cx="10160001" cy="31591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rgbClr val="030537"/>
                </a:solidFill>
                <a:latin typeface="+mn-lt"/>
              </a:rPr>
              <a:t>Examples may include but not limited to:</a:t>
            </a:r>
            <a:endParaRPr lang="en-IN" sz="2000" b="1" dirty="0">
              <a:solidFill>
                <a:srgbClr val="030537"/>
              </a:solidFill>
              <a:latin typeface="+mn-lt"/>
            </a:endParaRPr>
          </a:p>
        </p:txBody>
      </p:sp>
      <p:sp>
        <p:nvSpPr>
          <p:cNvPr id="6" name="Content Placeholder 2">
            <a:extLst>
              <a:ext uri="{FF2B5EF4-FFF2-40B4-BE49-F238E27FC236}">
                <a16:creationId xmlns:a16="http://schemas.microsoft.com/office/drawing/2014/main" id="{4C3967F0-AAA1-4737-A700-85D833C1B159}"/>
              </a:ext>
            </a:extLst>
          </p:cNvPr>
          <p:cNvSpPr txBox="1">
            <a:spLocks/>
          </p:cNvSpPr>
          <p:nvPr/>
        </p:nvSpPr>
        <p:spPr>
          <a:xfrm>
            <a:off x="850896" y="4412596"/>
            <a:ext cx="7988299" cy="25877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rgbClr val="030537"/>
                </a:solidFill>
              </a:rPr>
              <a:t>Unemployment </a:t>
            </a:r>
          </a:p>
          <a:p>
            <a:r>
              <a:rPr lang="en-US" sz="2000" dirty="0">
                <a:solidFill>
                  <a:srgbClr val="030537"/>
                </a:solidFill>
              </a:rPr>
              <a:t>Extreme poverty </a:t>
            </a:r>
          </a:p>
          <a:p>
            <a:r>
              <a:rPr lang="en-US" sz="2000" dirty="0">
                <a:solidFill>
                  <a:srgbClr val="030537"/>
                </a:solidFill>
              </a:rPr>
              <a:t>Nutrition/Food</a:t>
            </a:r>
          </a:p>
          <a:p>
            <a:r>
              <a:rPr lang="en-US" sz="2000" dirty="0">
                <a:solidFill>
                  <a:srgbClr val="030537"/>
                </a:solidFill>
              </a:rPr>
              <a:t>Housing insecurity and safety</a:t>
            </a:r>
          </a:p>
          <a:p>
            <a:r>
              <a:rPr lang="en-US" sz="2000" dirty="0">
                <a:solidFill>
                  <a:srgbClr val="030537"/>
                </a:solidFill>
              </a:rPr>
              <a:t>Welfare risks</a:t>
            </a:r>
          </a:p>
        </p:txBody>
      </p:sp>
      <p:pic>
        <p:nvPicPr>
          <p:cNvPr id="7" name="Picture 6" descr="Description: omnimd-logo-Signature">
            <a:extLst>
              <a:ext uri="{FF2B5EF4-FFF2-40B4-BE49-F238E27FC236}">
                <a16:creationId xmlns:a16="http://schemas.microsoft.com/office/drawing/2014/main" id="{AB6AD294-0917-4B5B-B2AB-72E283F157F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500994" y="-5283"/>
            <a:ext cx="1691005" cy="591820"/>
          </a:xfrm>
          <a:prstGeom prst="rect">
            <a:avLst/>
          </a:prstGeom>
          <a:noFill/>
          <a:ln>
            <a:noFill/>
          </a:ln>
        </p:spPr>
      </p:pic>
    </p:spTree>
    <p:extLst>
      <p:ext uri="{BB962C8B-B14F-4D97-AF65-F5344CB8AC3E}">
        <p14:creationId xmlns:p14="http://schemas.microsoft.com/office/powerpoint/2010/main" val="9049194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815A7B4-532E-48C9-AC24-D78ACF333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11" name="Freeform 14">
              <a:extLst>
                <a:ext uri="{FF2B5EF4-FFF2-40B4-BE49-F238E27FC236}">
                  <a16:creationId xmlns:a16="http://schemas.microsoft.com/office/drawing/2014/main" id="{D40109F4-CE5C-45F4-856E-F3F69C9FD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3CBAA4DE-3D7B-460B-AE98-D9F9990C0B6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7BF1ED3E-4F80-4AF6-A41B-44F53DDE61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C0B2D747-3E31-45C5-9A98-A9710A585F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A15FD4BA-3020-462D-8BE8-B3A65B8E49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A304284A-7318-4DD5-898C-2F6B23C778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9DF48E66-B635-4509-B115-E0987C014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E3B96D94-5F5A-4F4C-810C-917BF4D26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7F3782D6-BFF8-4389-9D39-A023ADAA92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ECE162D4-FCAE-441B-B5E9-C91DE62124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5" name="Title 1">
            <a:extLst>
              <a:ext uri="{FF2B5EF4-FFF2-40B4-BE49-F238E27FC236}">
                <a16:creationId xmlns:a16="http://schemas.microsoft.com/office/drawing/2014/main" id="{FF115D2D-0304-4430-B25E-EF23DABE4E28}"/>
              </a:ext>
            </a:extLst>
          </p:cNvPr>
          <p:cNvSpPr>
            <a:spLocks noGrp="1"/>
          </p:cNvSpPr>
          <p:nvPr>
            <p:ph type="title"/>
          </p:nvPr>
        </p:nvSpPr>
        <p:spPr>
          <a:xfrm>
            <a:off x="985969" y="4553712"/>
            <a:ext cx="8288032" cy="1096316"/>
          </a:xfrm>
        </p:spPr>
        <p:txBody>
          <a:bodyPr vert="horz" lIns="91440" tIns="45720" rIns="91440" bIns="45720" rtlCol="0" anchor="b">
            <a:normAutofit/>
          </a:bodyPr>
          <a:lstStyle/>
          <a:p>
            <a:pPr algn="ctr">
              <a:lnSpc>
                <a:spcPct val="90000"/>
              </a:lnSpc>
            </a:pPr>
            <a:r>
              <a:rPr lang="en-US" sz="3000" b="1"/>
              <a:t>      Risk of Complications and/or Morbidity </a:t>
            </a:r>
            <a:br>
              <a:rPr lang="en-US" sz="3000" b="1"/>
            </a:br>
            <a:r>
              <a:rPr lang="en-US" sz="3000" b="1"/>
              <a:t>or Mortality of Patient Management </a:t>
            </a:r>
          </a:p>
        </p:txBody>
      </p:sp>
      <p:graphicFrame>
        <p:nvGraphicFramePr>
          <p:cNvPr id="4" name="Table 3">
            <a:extLst>
              <a:ext uri="{FF2B5EF4-FFF2-40B4-BE49-F238E27FC236}">
                <a16:creationId xmlns:a16="http://schemas.microsoft.com/office/drawing/2014/main" id="{005DDC88-F2F6-42C5-A1E4-8810A057A194}"/>
              </a:ext>
            </a:extLst>
          </p:cNvPr>
          <p:cNvGraphicFramePr>
            <a:graphicFrameLocks noGrp="1"/>
          </p:cNvGraphicFramePr>
          <p:nvPr>
            <p:extLst>
              <p:ext uri="{D42A27DB-BD31-4B8C-83A1-F6EECF244321}">
                <p14:modId xmlns:p14="http://schemas.microsoft.com/office/powerpoint/2010/main" val="2422409709"/>
              </p:ext>
            </p:extLst>
          </p:nvPr>
        </p:nvGraphicFramePr>
        <p:xfrm>
          <a:off x="1298275" y="934222"/>
          <a:ext cx="7663419" cy="3299451"/>
        </p:xfrm>
        <a:graphic>
          <a:graphicData uri="http://schemas.openxmlformats.org/drawingml/2006/table">
            <a:tbl>
              <a:tblPr firstRow="1" bandRow="1">
                <a:noFill/>
                <a:tableStyleId>{3C2FFA5D-87B4-456A-9821-1D502468CF0F}</a:tableStyleId>
              </a:tblPr>
              <a:tblGrid>
                <a:gridCol w="1647248">
                  <a:extLst>
                    <a:ext uri="{9D8B030D-6E8A-4147-A177-3AD203B41FA5}">
                      <a16:colId xmlns:a16="http://schemas.microsoft.com/office/drawing/2014/main" val="2596653253"/>
                    </a:ext>
                  </a:extLst>
                </a:gridCol>
                <a:gridCol w="6016171">
                  <a:extLst>
                    <a:ext uri="{9D8B030D-6E8A-4147-A177-3AD203B41FA5}">
                      <a16:colId xmlns:a16="http://schemas.microsoft.com/office/drawing/2014/main" val="839344078"/>
                    </a:ext>
                  </a:extLst>
                </a:gridCol>
              </a:tblGrid>
              <a:tr h="436955">
                <a:tc>
                  <a:txBody>
                    <a:bodyPr/>
                    <a:lstStyle/>
                    <a:p>
                      <a:pPr algn="l"/>
                      <a:r>
                        <a:rPr lang="en-IN" sz="1500" b="1">
                          <a:solidFill>
                            <a:schemeClr val="tx1">
                              <a:lumMod val="75000"/>
                              <a:lumOff val="25000"/>
                            </a:schemeClr>
                          </a:solidFill>
                          <a:latin typeface="+mn-lt"/>
                        </a:rPr>
                        <a:t>Level</a:t>
                      </a:r>
                    </a:p>
                  </a:txBody>
                  <a:tcPr marL="178349" marR="89174" marT="89174" marB="89174">
                    <a:lnL w="12700" cmpd="sng">
                      <a:noFill/>
                      <a:prstDash val="solid"/>
                    </a:lnL>
                    <a:lnR w="12700" cmpd="sng">
                      <a:noFill/>
                      <a:prstDash val="solid"/>
                    </a:lnR>
                    <a:lnT w="12700" cmpd="sng">
                      <a:noFill/>
                      <a:prstDash val="solid"/>
                    </a:lnT>
                    <a:lnB w="9525" cap="flat" cmpd="sng" algn="ctr">
                      <a:solidFill>
                        <a:srgbClr val="D8DCDC"/>
                      </a:solidFill>
                      <a:prstDash val="solid"/>
                    </a:lnB>
                    <a:lnTlToBr w="12700" cmpd="sng">
                      <a:noFill/>
                      <a:prstDash val="solid"/>
                    </a:lnTlToBr>
                    <a:lnBlToTr w="12700" cmpd="sng">
                      <a:noFill/>
                      <a:prstDash val="solid"/>
                    </a:lnBlToTr>
                    <a:noFill/>
                  </a:tcPr>
                </a:tc>
                <a:tc>
                  <a:txBody>
                    <a:bodyPr/>
                    <a:lstStyle/>
                    <a:p>
                      <a:pPr algn="l"/>
                      <a:r>
                        <a:rPr lang="en-IN" sz="1500" b="1">
                          <a:solidFill>
                            <a:schemeClr val="tx1">
                              <a:lumMod val="75000"/>
                              <a:lumOff val="25000"/>
                            </a:schemeClr>
                          </a:solidFill>
                          <a:latin typeface="+mn-lt"/>
                        </a:rPr>
                        <a:t>Data Reviewed</a:t>
                      </a:r>
                    </a:p>
                  </a:txBody>
                  <a:tcPr marL="178349" marR="89174" marT="89174" marB="89174">
                    <a:lnL w="12700" cmpd="sng">
                      <a:noFill/>
                      <a:prstDash val="solid"/>
                    </a:lnL>
                    <a:lnR w="12700" cmpd="sng">
                      <a:noFill/>
                      <a:prstDash val="solid"/>
                    </a:lnR>
                    <a:lnT w="12700" cmpd="sng">
                      <a:noFill/>
                      <a:prstDash val="solid"/>
                    </a:lnT>
                    <a:lnB w="9525" cap="flat" cmpd="sng" algn="ctr">
                      <a:solidFill>
                        <a:srgbClr val="D8DCDC"/>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4090241703"/>
                  </a:ext>
                </a:extLst>
              </a:tr>
              <a:tr h="659890">
                <a:tc>
                  <a:txBody>
                    <a:bodyPr/>
                    <a:lstStyle/>
                    <a:p>
                      <a:r>
                        <a:rPr lang="en-IN" sz="1500">
                          <a:solidFill>
                            <a:schemeClr val="tx1">
                              <a:lumMod val="75000"/>
                              <a:lumOff val="25000"/>
                            </a:schemeClr>
                          </a:solidFill>
                          <a:latin typeface="+mn-lt"/>
                        </a:rPr>
                        <a:t>Straightforward</a:t>
                      </a:r>
                    </a:p>
                  </a:txBody>
                  <a:tcPr marL="178349" marR="89174" marT="89174" marB="89174">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lnTlToBr w="12700" cmpd="sng">
                      <a:noFill/>
                      <a:prstDash val="solid"/>
                    </a:lnTlToBr>
                    <a:lnBlToTr w="12700" cmpd="sng">
                      <a:noFill/>
                      <a:prstDash val="solid"/>
                    </a:lnBlToTr>
                    <a:solidFill>
                      <a:srgbClr val="D8DEDC">
                        <a:alpha val="20000"/>
                      </a:srgbClr>
                    </a:solidFill>
                  </a:tcPr>
                </a:tc>
                <a:tc>
                  <a:txBody>
                    <a:bodyPr/>
                    <a:lstStyle/>
                    <a:p>
                      <a:r>
                        <a:rPr lang="en-US" sz="1500">
                          <a:solidFill>
                            <a:schemeClr val="tx1">
                              <a:lumMod val="75000"/>
                              <a:lumOff val="25000"/>
                            </a:schemeClr>
                          </a:solidFill>
                          <a:latin typeface="+mn-lt"/>
                        </a:rPr>
                        <a:t>Minimal risk from treatment (including no treatment) or testing. (Most would consider this effectively as no risk)</a:t>
                      </a:r>
                      <a:endParaRPr lang="en-IN" sz="1500">
                        <a:solidFill>
                          <a:schemeClr val="tx1">
                            <a:lumMod val="75000"/>
                            <a:lumOff val="25000"/>
                          </a:schemeClr>
                        </a:solidFill>
                        <a:latin typeface="+mn-lt"/>
                      </a:endParaRPr>
                    </a:p>
                  </a:txBody>
                  <a:tcPr marL="178349" marR="89174" marT="89174" marB="89174">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lnTlToBr w="12700" cmpd="sng">
                      <a:noFill/>
                      <a:prstDash val="solid"/>
                    </a:lnTlToBr>
                    <a:lnBlToTr w="12700" cmpd="sng">
                      <a:noFill/>
                      <a:prstDash val="solid"/>
                    </a:lnBlToTr>
                    <a:solidFill>
                      <a:srgbClr val="D8DEDC">
                        <a:alpha val="20000"/>
                      </a:srgbClr>
                    </a:solidFill>
                  </a:tcPr>
                </a:tc>
                <a:extLst>
                  <a:ext uri="{0D108BD9-81ED-4DB2-BD59-A6C34878D82A}">
                    <a16:rowId xmlns:a16="http://schemas.microsoft.com/office/drawing/2014/main" val="308839687"/>
                  </a:ext>
                </a:extLst>
              </a:tr>
              <a:tr h="659890">
                <a:tc>
                  <a:txBody>
                    <a:bodyPr/>
                    <a:lstStyle/>
                    <a:p>
                      <a:r>
                        <a:rPr lang="en-IN" sz="1500">
                          <a:solidFill>
                            <a:schemeClr val="tx1">
                              <a:lumMod val="75000"/>
                              <a:lumOff val="25000"/>
                            </a:schemeClr>
                          </a:solidFill>
                          <a:latin typeface="+mn-lt"/>
                        </a:rPr>
                        <a:t>Low</a:t>
                      </a:r>
                    </a:p>
                  </a:txBody>
                  <a:tcPr marL="178349" marR="89174" marT="89174" marB="89174">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r>
                        <a:rPr lang="en-US" sz="1500">
                          <a:solidFill>
                            <a:schemeClr val="tx1">
                              <a:lumMod val="75000"/>
                              <a:lumOff val="25000"/>
                            </a:schemeClr>
                          </a:solidFill>
                          <a:latin typeface="+mn-lt"/>
                        </a:rPr>
                        <a:t>Low risk (i.e., very low risk of anything bad), minimal consent/discussion</a:t>
                      </a:r>
                      <a:endParaRPr lang="en-IN" sz="1500">
                        <a:solidFill>
                          <a:schemeClr val="tx1">
                            <a:lumMod val="75000"/>
                            <a:lumOff val="25000"/>
                          </a:schemeClr>
                        </a:solidFill>
                        <a:latin typeface="+mn-lt"/>
                      </a:endParaRPr>
                    </a:p>
                  </a:txBody>
                  <a:tcPr marL="178349" marR="89174" marT="89174" marB="89174">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2490496394"/>
                  </a:ext>
                </a:extLst>
              </a:tr>
              <a:tr h="659890">
                <a:tc>
                  <a:txBody>
                    <a:bodyPr/>
                    <a:lstStyle/>
                    <a:p>
                      <a:r>
                        <a:rPr lang="en-IN" sz="1500">
                          <a:solidFill>
                            <a:schemeClr val="tx1">
                              <a:lumMod val="75000"/>
                              <a:lumOff val="25000"/>
                            </a:schemeClr>
                          </a:solidFill>
                          <a:latin typeface="+mn-lt"/>
                        </a:rPr>
                        <a:t>Moderate</a:t>
                      </a:r>
                    </a:p>
                  </a:txBody>
                  <a:tcPr marL="178349" marR="89174" marT="89174" marB="89174">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lnTlToBr w="12700" cmpd="sng">
                      <a:noFill/>
                      <a:prstDash val="solid"/>
                    </a:lnTlToBr>
                    <a:lnBlToTr w="12700" cmpd="sng">
                      <a:noFill/>
                      <a:prstDash val="solid"/>
                    </a:lnBlToTr>
                    <a:solidFill>
                      <a:srgbClr val="D8DEDC">
                        <a:alpha val="20000"/>
                      </a:srgbClr>
                    </a:solidFill>
                  </a:tcPr>
                </a:tc>
                <a:tc>
                  <a:txBody>
                    <a:bodyPr/>
                    <a:lstStyle/>
                    <a:p>
                      <a:pPr marL="0" indent="0">
                        <a:buFont typeface="Arial" panose="020B0604020202020204" pitchFamily="34" charset="0"/>
                        <a:buNone/>
                      </a:pPr>
                      <a:r>
                        <a:rPr lang="en-US" sz="1500">
                          <a:solidFill>
                            <a:schemeClr val="tx1">
                              <a:lumMod val="75000"/>
                              <a:lumOff val="25000"/>
                            </a:schemeClr>
                          </a:solidFill>
                          <a:latin typeface="+mn-lt"/>
                        </a:rPr>
                        <a:t>Would typically review with patient/surrogate, obtain consent and monitor, or there are complex social factors in management </a:t>
                      </a:r>
                      <a:endParaRPr lang="en-IN" sz="1500">
                        <a:solidFill>
                          <a:schemeClr val="tx1">
                            <a:lumMod val="75000"/>
                            <a:lumOff val="25000"/>
                          </a:schemeClr>
                        </a:solidFill>
                        <a:latin typeface="+mn-lt"/>
                      </a:endParaRPr>
                    </a:p>
                  </a:txBody>
                  <a:tcPr marL="178349" marR="89174" marT="89174" marB="89174">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lnTlToBr w="12700" cmpd="sng">
                      <a:noFill/>
                      <a:prstDash val="solid"/>
                    </a:lnTlToBr>
                    <a:lnBlToTr w="12700" cmpd="sng">
                      <a:noFill/>
                      <a:prstDash val="solid"/>
                    </a:lnBlToTr>
                    <a:solidFill>
                      <a:srgbClr val="D8DEDC">
                        <a:alpha val="20000"/>
                      </a:srgbClr>
                    </a:solidFill>
                  </a:tcPr>
                </a:tc>
                <a:extLst>
                  <a:ext uri="{0D108BD9-81ED-4DB2-BD59-A6C34878D82A}">
                    <a16:rowId xmlns:a16="http://schemas.microsoft.com/office/drawing/2014/main" val="563575500"/>
                  </a:ext>
                </a:extLst>
              </a:tr>
              <a:tr h="882826">
                <a:tc>
                  <a:txBody>
                    <a:bodyPr/>
                    <a:lstStyle/>
                    <a:p>
                      <a:r>
                        <a:rPr lang="en-IN" sz="1500">
                          <a:solidFill>
                            <a:schemeClr val="tx1">
                              <a:lumMod val="75000"/>
                              <a:lumOff val="25000"/>
                            </a:schemeClr>
                          </a:solidFill>
                          <a:latin typeface="+mn-lt"/>
                        </a:rPr>
                        <a:t>High</a:t>
                      </a:r>
                    </a:p>
                  </a:txBody>
                  <a:tcPr marL="178349" marR="89174" marT="89174" marB="89174">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EDC"/>
                      </a:solidFill>
                      <a:prstDash val="soli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500">
                          <a:solidFill>
                            <a:schemeClr val="tx1">
                              <a:lumMod val="75000"/>
                              <a:lumOff val="25000"/>
                            </a:schemeClr>
                          </a:solidFill>
                          <a:latin typeface="+mn-lt"/>
                        </a:rPr>
                        <a:t>Need to discuss some pretty bad things that could happen for which physician or other qualified health care professional will watch or monitor </a:t>
                      </a:r>
                      <a:endParaRPr lang="en-IN" sz="1500">
                        <a:solidFill>
                          <a:schemeClr val="tx1">
                            <a:lumMod val="75000"/>
                            <a:lumOff val="25000"/>
                          </a:schemeClr>
                        </a:solidFill>
                        <a:latin typeface="+mn-lt"/>
                      </a:endParaRPr>
                    </a:p>
                  </a:txBody>
                  <a:tcPr marL="178349" marR="89174" marT="89174" marB="89174">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EDC"/>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635424377"/>
                  </a:ext>
                </a:extLst>
              </a:tr>
            </a:tbl>
          </a:graphicData>
        </a:graphic>
      </p:graphicFrame>
      <p:pic>
        <p:nvPicPr>
          <p:cNvPr id="21" name="Picture 20" descr="Description: omnimd-logo-Signature">
            <a:extLst>
              <a:ext uri="{FF2B5EF4-FFF2-40B4-BE49-F238E27FC236}">
                <a16:creationId xmlns:a16="http://schemas.microsoft.com/office/drawing/2014/main" id="{D9BB430D-EE52-49A7-BB91-4CF3F61B03F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500994" y="-5283"/>
            <a:ext cx="1691005" cy="591820"/>
          </a:xfrm>
          <a:prstGeom prst="rect">
            <a:avLst/>
          </a:prstGeom>
          <a:noFill/>
          <a:ln>
            <a:noFill/>
          </a:ln>
        </p:spPr>
      </p:pic>
    </p:spTree>
    <p:extLst>
      <p:ext uri="{BB962C8B-B14F-4D97-AF65-F5344CB8AC3E}">
        <p14:creationId xmlns:p14="http://schemas.microsoft.com/office/powerpoint/2010/main" val="9365475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6D639-9D63-46E1-8FC4-B0D6FC3E3A31}"/>
              </a:ext>
            </a:extLst>
          </p:cNvPr>
          <p:cNvSpPr>
            <a:spLocks noGrp="1"/>
          </p:cNvSpPr>
          <p:nvPr>
            <p:ph type="title"/>
          </p:nvPr>
        </p:nvSpPr>
        <p:spPr>
          <a:xfrm>
            <a:off x="461818" y="24989"/>
            <a:ext cx="11730182" cy="1537359"/>
          </a:xfrm>
        </p:spPr>
        <p:txBody>
          <a:bodyPr>
            <a:noAutofit/>
          </a:bodyPr>
          <a:lstStyle/>
          <a:p>
            <a:r>
              <a:rPr lang="en-US" sz="3600" b="1" dirty="0">
                <a:solidFill>
                  <a:srgbClr val="030537"/>
                </a:solidFill>
                <a:latin typeface="+mn-lt"/>
              </a:rPr>
              <a:t>Add-on Code for </a:t>
            </a:r>
            <a:br>
              <a:rPr lang="en-US" sz="3600" b="1" dirty="0">
                <a:solidFill>
                  <a:srgbClr val="030537"/>
                </a:solidFill>
                <a:latin typeface="+mn-lt"/>
              </a:rPr>
            </a:br>
            <a:r>
              <a:rPr lang="en-US" sz="3600" b="1" dirty="0">
                <a:solidFill>
                  <a:srgbClr val="030537"/>
                </a:solidFill>
                <a:latin typeface="+mn-lt"/>
              </a:rPr>
              <a:t>Chronic Conditions </a:t>
            </a:r>
            <a:endParaRPr lang="en-IN" sz="3600" b="1" dirty="0">
              <a:solidFill>
                <a:srgbClr val="030537"/>
              </a:solidFill>
              <a:latin typeface="+mn-lt"/>
            </a:endParaRPr>
          </a:p>
        </p:txBody>
      </p:sp>
      <p:sp>
        <p:nvSpPr>
          <p:cNvPr id="3" name="Content Placeholder 2">
            <a:extLst>
              <a:ext uri="{FF2B5EF4-FFF2-40B4-BE49-F238E27FC236}">
                <a16:creationId xmlns:a16="http://schemas.microsoft.com/office/drawing/2014/main" id="{FD59D122-6511-46E9-BA88-E1233E04EECC}"/>
              </a:ext>
            </a:extLst>
          </p:cNvPr>
          <p:cNvSpPr>
            <a:spLocks noGrp="1"/>
          </p:cNvSpPr>
          <p:nvPr>
            <p:ph idx="1"/>
          </p:nvPr>
        </p:nvSpPr>
        <p:spPr>
          <a:xfrm>
            <a:off x="2715491" y="5176670"/>
            <a:ext cx="9476503" cy="1292365"/>
          </a:xfrm>
        </p:spPr>
        <p:txBody>
          <a:bodyPr>
            <a:normAutofit/>
          </a:bodyPr>
          <a:lstStyle/>
          <a:p>
            <a:r>
              <a:rPr lang="en-US" sz="2000" dirty="0">
                <a:solidFill>
                  <a:srgbClr val="030537"/>
                </a:solidFill>
              </a:rPr>
              <a:t>Effective January 1, 2021</a:t>
            </a:r>
          </a:p>
          <a:p>
            <a:r>
              <a:rPr lang="en-US" sz="2000" dirty="0">
                <a:solidFill>
                  <a:srgbClr val="030537"/>
                </a:solidFill>
              </a:rPr>
              <a:t>No specialty distinction</a:t>
            </a:r>
          </a:p>
          <a:p>
            <a:r>
              <a:rPr lang="en-US" sz="2000" dirty="0">
                <a:solidFill>
                  <a:srgbClr val="030537"/>
                </a:solidFill>
              </a:rPr>
              <a:t>Report whether the visit is based on MDM or time </a:t>
            </a:r>
          </a:p>
        </p:txBody>
      </p:sp>
      <p:sp>
        <p:nvSpPr>
          <p:cNvPr id="5" name="Title 1">
            <a:extLst>
              <a:ext uri="{FF2B5EF4-FFF2-40B4-BE49-F238E27FC236}">
                <a16:creationId xmlns:a16="http://schemas.microsoft.com/office/drawing/2014/main" id="{6956914C-6B7B-43C3-A06A-2DFF9DFE7529}"/>
              </a:ext>
            </a:extLst>
          </p:cNvPr>
          <p:cNvSpPr txBox="1">
            <a:spLocks/>
          </p:cNvSpPr>
          <p:nvPr/>
        </p:nvSpPr>
        <p:spPr>
          <a:xfrm>
            <a:off x="757382" y="1562348"/>
            <a:ext cx="11434613" cy="42494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rgbClr val="030537"/>
                </a:solidFill>
                <a:latin typeface="+mn-lt"/>
              </a:rPr>
              <a:t>GPC1X</a:t>
            </a:r>
            <a:endParaRPr lang="en-IN" sz="2000" b="1" dirty="0">
              <a:solidFill>
                <a:srgbClr val="030537"/>
              </a:solidFill>
              <a:latin typeface="+mn-lt"/>
            </a:endParaRPr>
          </a:p>
        </p:txBody>
      </p:sp>
      <p:sp>
        <p:nvSpPr>
          <p:cNvPr id="6" name="Content Placeholder 2">
            <a:extLst>
              <a:ext uri="{FF2B5EF4-FFF2-40B4-BE49-F238E27FC236}">
                <a16:creationId xmlns:a16="http://schemas.microsoft.com/office/drawing/2014/main" id="{0A32B676-46AC-4115-AA96-4B214A62986E}"/>
              </a:ext>
            </a:extLst>
          </p:cNvPr>
          <p:cNvSpPr txBox="1">
            <a:spLocks/>
          </p:cNvSpPr>
          <p:nvPr/>
        </p:nvSpPr>
        <p:spPr>
          <a:xfrm>
            <a:off x="628073" y="1987289"/>
            <a:ext cx="11563919" cy="22516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solidFill>
                  <a:srgbClr val="030537"/>
                </a:solidFill>
              </a:rPr>
              <a:t>Visit complexity inherent to evaluation and management associated with medical care services that serve as the continuing focal point for all needed healthcare services and/or with medical care services that are part of ongoing care related to a patient's single, serious, or complex chronic condition. (Add-on code, list separately in addition to office/outpatient evaluation and management visit, new or established) </a:t>
            </a:r>
            <a:endParaRPr lang="en-IN" sz="2000" dirty="0">
              <a:solidFill>
                <a:srgbClr val="030537"/>
              </a:solidFill>
            </a:endParaRPr>
          </a:p>
        </p:txBody>
      </p:sp>
      <p:sp>
        <p:nvSpPr>
          <p:cNvPr id="10" name="Title 1">
            <a:extLst>
              <a:ext uri="{FF2B5EF4-FFF2-40B4-BE49-F238E27FC236}">
                <a16:creationId xmlns:a16="http://schemas.microsoft.com/office/drawing/2014/main" id="{8BF5C432-AA80-42C1-8D33-C35D28C2A6D0}"/>
              </a:ext>
            </a:extLst>
          </p:cNvPr>
          <p:cNvSpPr txBox="1">
            <a:spLocks/>
          </p:cNvSpPr>
          <p:nvPr/>
        </p:nvSpPr>
        <p:spPr>
          <a:xfrm>
            <a:off x="2604655" y="4313407"/>
            <a:ext cx="9587337" cy="7887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rgbClr val="030537"/>
                </a:solidFill>
                <a:latin typeface="+mn-lt"/>
              </a:rPr>
              <a:t>Code added by CMS for the additional work involved in chronic conditions.</a:t>
            </a:r>
            <a:endParaRPr lang="en-IN" sz="2000" b="1" dirty="0">
              <a:solidFill>
                <a:srgbClr val="030537"/>
              </a:solidFill>
              <a:latin typeface="+mn-lt"/>
            </a:endParaRPr>
          </a:p>
        </p:txBody>
      </p:sp>
      <p:pic>
        <p:nvPicPr>
          <p:cNvPr id="7" name="Picture 6" descr="Description: omnimd-logo-Signature">
            <a:extLst>
              <a:ext uri="{FF2B5EF4-FFF2-40B4-BE49-F238E27FC236}">
                <a16:creationId xmlns:a16="http://schemas.microsoft.com/office/drawing/2014/main" id="{6ED7412E-6C17-498D-B223-2E1945A2965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500994" y="-5283"/>
            <a:ext cx="1691005" cy="591820"/>
          </a:xfrm>
          <a:prstGeom prst="rect">
            <a:avLst/>
          </a:prstGeom>
          <a:noFill/>
          <a:ln>
            <a:noFill/>
          </a:ln>
        </p:spPr>
      </p:pic>
    </p:spTree>
    <p:extLst>
      <p:ext uri="{BB962C8B-B14F-4D97-AF65-F5344CB8AC3E}">
        <p14:creationId xmlns:p14="http://schemas.microsoft.com/office/powerpoint/2010/main" val="40765741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A5AFB369-4673-4727-A7CD-D86AFE0AE06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23" name="Freeform 14">
              <a:extLst>
                <a:ext uri="{FF2B5EF4-FFF2-40B4-BE49-F238E27FC236}">
                  <a16:creationId xmlns:a16="http://schemas.microsoft.com/office/drawing/2014/main" id="{50709826-4D6B-4A97-8DB3-5DA166626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0" name="Straight Connector 9">
              <a:extLst>
                <a:ext uri="{FF2B5EF4-FFF2-40B4-BE49-F238E27FC236}">
                  <a16:creationId xmlns:a16="http://schemas.microsoft.com/office/drawing/2014/main" id="{47263F58-6EE6-45B3-9BF2-C0BD5D30A55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5197CE03-EB81-4718-BEA1-C2D488961E5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A3451629-72D6-4E33-A99A-40FAF7445D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E04F0FD4-BCD5-4435-A6B5-A2E69303B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DE110F09-1C81-4E73-B5E9-D857CD879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273A9C01-06BD-4E8E-8BBF-2E2A9ECF49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B206C9B2-27BE-4B6F-A4D0-485FBBEB58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2E7D673E-0C5C-4F2B-B46E-3E9286B9E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F0F78B34-9B26-4CA9-B8F0-B9638730F9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4" name="Picture 3">
            <a:extLst>
              <a:ext uri="{FF2B5EF4-FFF2-40B4-BE49-F238E27FC236}">
                <a16:creationId xmlns:a16="http://schemas.microsoft.com/office/drawing/2014/main" id="{04230859-ABD0-4B48-BC72-B851C9CE12B6}"/>
              </a:ext>
            </a:extLst>
          </p:cNvPr>
          <p:cNvPicPr>
            <a:picLocks noChangeAspect="1"/>
          </p:cNvPicPr>
          <p:nvPr/>
        </p:nvPicPr>
        <p:blipFill rotWithShape="1">
          <a:blip r:embed="rId2"/>
          <a:srcRect l="32114" r="15376" b="-2"/>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 name="Title 1">
            <a:extLst>
              <a:ext uri="{FF2B5EF4-FFF2-40B4-BE49-F238E27FC236}">
                <a16:creationId xmlns:a16="http://schemas.microsoft.com/office/drawing/2014/main" id="{1E99C36C-B5AC-491A-9990-EEAF57FDBB1A}"/>
              </a:ext>
            </a:extLst>
          </p:cNvPr>
          <p:cNvSpPr>
            <a:spLocks noGrp="1"/>
          </p:cNvSpPr>
          <p:nvPr>
            <p:ph type="title"/>
          </p:nvPr>
        </p:nvSpPr>
        <p:spPr>
          <a:xfrm>
            <a:off x="5380563" y="1678665"/>
            <a:ext cx="3887839" cy="2372168"/>
          </a:xfrm>
        </p:spPr>
        <p:txBody>
          <a:bodyPr vert="horz" lIns="91440" tIns="45720" rIns="91440" bIns="45720" rtlCol="0" anchor="b">
            <a:normAutofit/>
          </a:bodyPr>
          <a:lstStyle/>
          <a:p>
            <a:pPr algn="r">
              <a:lnSpc>
                <a:spcPct val="90000"/>
              </a:lnSpc>
            </a:pPr>
            <a:br>
              <a:rPr lang="en-US" sz="3000"/>
            </a:br>
            <a:br>
              <a:rPr lang="en-US" sz="3000"/>
            </a:br>
            <a:br>
              <a:rPr lang="en-US" sz="3000"/>
            </a:br>
            <a:r>
              <a:rPr lang="en-US" sz="3000"/>
              <a:t>TIME BASED CODING CHANGES</a:t>
            </a:r>
          </a:p>
        </p:txBody>
      </p:sp>
      <p:pic>
        <p:nvPicPr>
          <p:cNvPr id="19" name="Picture 18" descr="Description: omnimd-logo-Signature">
            <a:extLst>
              <a:ext uri="{FF2B5EF4-FFF2-40B4-BE49-F238E27FC236}">
                <a16:creationId xmlns:a16="http://schemas.microsoft.com/office/drawing/2014/main" id="{F6537308-F442-49EF-A4C7-820F490FB0A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500994" y="-5283"/>
            <a:ext cx="1691005" cy="591820"/>
          </a:xfrm>
          <a:prstGeom prst="rect">
            <a:avLst/>
          </a:prstGeom>
          <a:noFill/>
          <a:ln>
            <a:noFill/>
          </a:ln>
        </p:spPr>
      </p:pic>
    </p:spTree>
    <p:extLst>
      <p:ext uri="{BB962C8B-B14F-4D97-AF65-F5344CB8AC3E}">
        <p14:creationId xmlns:p14="http://schemas.microsoft.com/office/powerpoint/2010/main" val="11148425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6D639-9D63-46E1-8FC4-B0D6FC3E3A31}"/>
              </a:ext>
            </a:extLst>
          </p:cNvPr>
          <p:cNvSpPr>
            <a:spLocks noGrp="1"/>
          </p:cNvSpPr>
          <p:nvPr>
            <p:ph type="title"/>
          </p:nvPr>
        </p:nvSpPr>
        <p:spPr>
          <a:xfrm>
            <a:off x="2447637" y="0"/>
            <a:ext cx="9744364" cy="1625272"/>
          </a:xfrm>
        </p:spPr>
        <p:txBody>
          <a:bodyPr>
            <a:noAutofit/>
          </a:bodyPr>
          <a:lstStyle/>
          <a:p>
            <a:r>
              <a:rPr lang="en-US" b="1" dirty="0">
                <a:solidFill>
                  <a:srgbClr val="030537"/>
                </a:solidFill>
                <a:latin typeface="+mn-lt"/>
              </a:rPr>
              <a:t>Total Time</a:t>
            </a:r>
            <a:endParaRPr lang="en-IN" b="1" dirty="0">
              <a:solidFill>
                <a:srgbClr val="030537"/>
              </a:solidFill>
              <a:latin typeface="+mn-lt"/>
            </a:endParaRPr>
          </a:p>
        </p:txBody>
      </p:sp>
      <p:graphicFrame>
        <p:nvGraphicFramePr>
          <p:cNvPr id="1034" name="Content Placeholder 2">
            <a:extLst>
              <a:ext uri="{FF2B5EF4-FFF2-40B4-BE49-F238E27FC236}">
                <a16:creationId xmlns:a16="http://schemas.microsoft.com/office/drawing/2014/main" id="{99D7CE39-78FD-41CC-B395-BE8BEC6893A0}"/>
              </a:ext>
            </a:extLst>
          </p:cNvPr>
          <p:cNvGraphicFramePr>
            <a:graphicFrameLocks noGrp="1"/>
          </p:cNvGraphicFramePr>
          <p:nvPr>
            <p:ph idx="1"/>
            <p:extLst>
              <p:ext uri="{D42A27DB-BD31-4B8C-83A1-F6EECF244321}">
                <p14:modId xmlns:p14="http://schemas.microsoft.com/office/powerpoint/2010/main" val="3497096503"/>
              </p:ext>
            </p:extLst>
          </p:nvPr>
        </p:nvGraphicFramePr>
        <p:xfrm>
          <a:off x="387927" y="2863272"/>
          <a:ext cx="11785027" cy="21278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itle 1">
            <a:extLst>
              <a:ext uri="{FF2B5EF4-FFF2-40B4-BE49-F238E27FC236}">
                <a16:creationId xmlns:a16="http://schemas.microsoft.com/office/drawing/2014/main" id="{32C8F567-1854-4B66-9120-62B886E165F7}"/>
              </a:ext>
            </a:extLst>
          </p:cNvPr>
          <p:cNvSpPr txBox="1">
            <a:spLocks/>
          </p:cNvSpPr>
          <p:nvPr/>
        </p:nvSpPr>
        <p:spPr>
          <a:xfrm>
            <a:off x="544945" y="1625272"/>
            <a:ext cx="11628009" cy="10522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solidFill>
                  <a:srgbClr val="030537"/>
                </a:solidFill>
                <a:latin typeface="+mn-lt"/>
              </a:rPr>
              <a:t>Total time is face-to-face and non-face-to-face on the date of the encounter by the "reporting" practitioner.</a:t>
            </a:r>
            <a:endParaRPr lang="en-IN" sz="2400" dirty="0">
              <a:solidFill>
                <a:srgbClr val="030537"/>
              </a:solidFill>
              <a:latin typeface="+mn-lt"/>
            </a:endParaRPr>
          </a:p>
        </p:txBody>
      </p:sp>
      <p:sp>
        <p:nvSpPr>
          <p:cNvPr id="12" name="Title 1">
            <a:extLst>
              <a:ext uri="{FF2B5EF4-FFF2-40B4-BE49-F238E27FC236}">
                <a16:creationId xmlns:a16="http://schemas.microsoft.com/office/drawing/2014/main" id="{280487DB-B1D8-46B8-94A9-3911A03923B9}"/>
              </a:ext>
            </a:extLst>
          </p:cNvPr>
          <p:cNvSpPr txBox="1">
            <a:spLocks/>
          </p:cNvSpPr>
          <p:nvPr/>
        </p:nvSpPr>
        <p:spPr>
          <a:xfrm>
            <a:off x="544946" y="5152114"/>
            <a:ext cx="11685160" cy="10522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solidFill>
                  <a:srgbClr val="030537"/>
                </a:solidFill>
                <a:latin typeface="+mn-lt"/>
              </a:rPr>
              <a:t>To document, state the total time spent that day and summarize the services performed. No log required.</a:t>
            </a:r>
            <a:endParaRPr lang="en-IN" sz="2400" dirty="0">
              <a:solidFill>
                <a:srgbClr val="030537"/>
              </a:solidFill>
              <a:latin typeface="+mn-lt"/>
            </a:endParaRPr>
          </a:p>
        </p:txBody>
      </p:sp>
      <p:pic>
        <p:nvPicPr>
          <p:cNvPr id="6" name="Picture 5" descr="Description: omnimd-logo-Signature">
            <a:extLst>
              <a:ext uri="{FF2B5EF4-FFF2-40B4-BE49-F238E27FC236}">
                <a16:creationId xmlns:a16="http://schemas.microsoft.com/office/drawing/2014/main" id="{917EC1DB-FC77-4907-ADFE-C7E08ADE9124}"/>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10500994" y="-5283"/>
            <a:ext cx="1691005" cy="591820"/>
          </a:xfrm>
          <a:prstGeom prst="rect">
            <a:avLst/>
          </a:prstGeom>
          <a:noFill/>
          <a:ln>
            <a:noFill/>
          </a:ln>
        </p:spPr>
      </p:pic>
    </p:spTree>
    <p:extLst>
      <p:ext uri="{BB962C8B-B14F-4D97-AF65-F5344CB8AC3E}">
        <p14:creationId xmlns:p14="http://schemas.microsoft.com/office/powerpoint/2010/main" val="34959897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6D639-9D63-46E1-8FC4-B0D6FC3E3A31}"/>
              </a:ext>
            </a:extLst>
          </p:cNvPr>
          <p:cNvSpPr>
            <a:spLocks noGrp="1"/>
          </p:cNvSpPr>
          <p:nvPr>
            <p:ph type="title"/>
          </p:nvPr>
        </p:nvSpPr>
        <p:spPr>
          <a:xfrm>
            <a:off x="4089397" y="-3"/>
            <a:ext cx="8102603" cy="1042186"/>
          </a:xfrm>
        </p:spPr>
        <p:txBody>
          <a:bodyPr>
            <a:noAutofit/>
          </a:bodyPr>
          <a:lstStyle/>
          <a:p>
            <a:r>
              <a:rPr lang="en-US" sz="4000" b="1" dirty="0">
                <a:solidFill>
                  <a:srgbClr val="030537"/>
                </a:solidFill>
                <a:latin typeface="+mn-lt"/>
              </a:rPr>
              <a:t>Non-Face-to-Face Time </a:t>
            </a:r>
            <a:endParaRPr lang="en-IN" sz="4000" b="1" dirty="0">
              <a:solidFill>
                <a:srgbClr val="030537"/>
              </a:solidFill>
              <a:latin typeface="+mn-lt"/>
            </a:endParaRPr>
          </a:p>
        </p:txBody>
      </p:sp>
      <p:sp>
        <p:nvSpPr>
          <p:cNvPr id="3" name="Content Placeholder 2">
            <a:extLst>
              <a:ext uri="{FF2B5EF4-FFF2-40B4-BE49-F238E27FC236}">
                <a16:creationId xmlns:a16="http://schemas.microsoft.com/office/drawing/2014/main" id="{FD59D122-6511-46E9-BA88-E1233E04EECC}"/>
              </a:ext>
            </a:extLst>
          </p:cNvPr>
          <p:cNvSpPr>
            <a:spLocks noGrp="1"/>
          </p:cNvSpPr>
          <p:nvPr>
            <p:ph idx="1"/>
          </p:nvPr>
        </p:nvSpPr>
        <p:spPr>
          <a:xfrm>
            <a:off x="4095747" y="1887152"/>
            <a:ext cx="8096253" cy="4970845"/>
          </a:xfrm>
        </p:spPr>
        <p:txBody>
          <a:bodyPr>
            <a:normAutofit lnSpcReduction="10000"/>
          </a:bodyPr>
          <a:lstStyle/>
          <a:p>
            <a:r>
              <a:rPr lang="en-US" sz="2000" dirty="0">
                <a:solidFill>
                  <a:srgbClr val="030537"/>
                </a:solidFill>
              </a:rPr>
              <a:t>Preparing to see the patient (e.g., review of tests)</a:t>
            </a:r>
          </a:p>
          <a:p>
            <a:r>
              <a:rPr lang="en-US" sz="2000" dirty="0">
                <a:solidFill>
                  <a:srgbClr val="030537"/>
                </a:solidFill>
              </a:rPr>
              <a:t>Obtaining and/or reviewing separately obtained history</a:t>
            </a:r>
          </a:p>
          <a:p>
            <a:r>
              <a:rPr lang="en-US" sz="2000" dirty="0">
                <a:solidFill>
                  <a:srgbClr val="030537"/>
                </a:solidFill>
              </a:rPr>
              <a:t>Performing a medically necessary appropriate examination and/or evaluation</a:t>
            </a:r>
          </a:p>
          <a:p>
            <a:r>
              <a:rPr lang="en-US" sz="2000" dirty="0">
                <a:solidFill>
                  <a:srgbClr val="030537"/>
                </a:solidFill>
              </a:rPr>
              <a:t>Counseling and educating the patient/family/caregiver</a:t>
            </a:r>
          </a:p>
          <a:p>
            <a:r>
              <a:rPr lang="en-US" sz="2000" dirty="0">
                <a:solidFill>
                  <a:srgbClr val="030537"/>
                </a:solidFill>
              </a:rPr>
              <a:t>Ordering medications, tests, or procedures</a:t>
            </a:r>
          </a:p>
          <a:p>
            <a:r>
              <a:rPr lang="en-US" sz="2000" dirty="0">
                <a:solidFill>
                  <a:srgbClr val="030537"/>
                </a:solidFill>
              </a:rPr>
              <a:t>Referring and communicating with other healthcare professionals (when not reported separately)</a:t>
            </a:r>
          </a:p>
          <a:p>
            <a:r>
              <a:rPr lang="en-US" sz="2000" dirty="0">
                <a:solidFill>
                  <a:srgbClr val="030537"/>
                </a:solidFill>
              </a:rPr>
              <a:t>Documenting clinical information in the electronic or other health record</a:t>
            </a:r>
          </a:p>
          <a:p>
            <a:r>
              <a:rPr lang="en-US" sz="2000" dirty="0">
                <a:solidFill>
                  <a:srgbClr val="030537"/>
                </a:solidFill>
              </a:rPr>
              <a:t>Independently interpreting results (not reported separately) and communicating results to the patient/family/caregiver</a:t>
            </a:r>
          </a:p>
          <a:p>
            <a:r>
              <a:rPr lang="en-US" sz="2000" dirty="0">
                <a:solidFill>
                  <a:srgbClr val="030537"/>
                </a:solidFill>
              </a:rPr>
              <a:t>Care coordination (not reported separately) </a:t>
            </a:r>
          </a:p>
        </p:txBody>
      </p:sp>
      <p:sp>
        <p:nvSpPr>
          <p:cNvPr id="10" name="Title 1">
            <a:extLst>
              <a:ext uri="{FF2B5EF4-FFF2-40B4-BE49-F238E27FC236}">
                <a16:creationId xmlns:a16="http://schemas.microsoft.com/office/drawing/2014/main" id="{32C8F567-1854-4B66-9120-62B886E165F7}"/>
              </a:ext>
            </a:extLst>
          </p:cNvPr>
          <p:cNvSpPr txBox="1">
            <a:spLocks/>
          </p:cNvSpPr>
          <p:nvPr/>
        </p:nvSpPr>
        <p:spPr>
          <a:xfrm>
            <a:off x="4102094" y="1042183"/>
            <a:ext cx="8102603" cy="6557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030537"/>
                </a:solidFill>
                <a:latin typeface="+mn-lt"/>
              </a:rPr>
              <a:t>Physician/Other qualified healthcare professional time includes the following important activities (when performed): </a:t>
            </a:r>
            <a:endParaRPr lang="en-IN" sz="2400" b="1" dirty="0">
              <a:solidFill>
                <a:srgbClr val="030537"/>
              </a:solidFill>
              <a:latin typeface="+mn-lt"/>
            </a:endParaRPr>
          </a:p>
        </p:txBody>
      </p:sp>
      <p:sp>
        <p:nvSpPr>
          <p:cNvPr id="4" name="Rectangle 3">
            <a:extLst>
              <a:ext uri="{FF2B5EF4-FFF2-40B4-BE49-F238E27FC236}">
                <a16:creationId xmlns:a16="http://schemas.microsoft.com/office/drawing/2014/main" id="{B1905CA4-AD9A-4379-892B-1E15534D2B7B}"/>
              </a:ext>
            </a:extLst>
          </p:cNvPr>
          <p:cNvSpPr/>
          <p:nvPr/>
        </p:nvSpPr>
        <p:spPr>
          <a:xfrm>
            <a:off x="0" y="0"/>
            <a:ext cx="3886200" cy="6858000"/>
          </a:xfrm>
          <a:prstGeom prst="rect">
            <a:avLst/>
          </a:prstGeom>
          <a:pattFill prst="dkVert">
            <a:fgClr>
              <a:schemeClr val="accent1">
                <a:lumMod val="20000"/>
                <a:lumOff val="80000"/>
              </a:schemeClr>
            </a:fgClr>
            <a:bgClr>
              <a:schemeClr val="bg1"/>
            </a:bgClr>
          </a:patt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Rectangle 12">
            <a:extLst>
              <a:ext uri="{FF2B5EF4-FFF2-40B4-BE49-F238E27FC236}">
                <a16:creationId xmlns:a16="http://schemas.microsoft.com/office/drawing/2014/main" id="{32D6444D-4C5D-467D-A7A5-E621E4851F13}"/>
              </a:ext>
            </a:extLst>
          </p:cNvPr>
          <p:cNvSpPr/>
          <p:nvPr/>
        </p:nvSpPr>
        <p:spPr>
          <a:xfrm>
            <a:off x="0" y="-3"/>
            <a:ext cx="3886200" cy="68580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7" name="Picture 6" descr="Description: omnimd-logo-Signature">
            <a:extLst>
              <a:ext uri="{FF2B5EF4-FFF2-40B4-BE49-F238E27FC236}">
                <a16:creationId xmlns:a16="http://schemas.microsoft.com/office/drawing/2014/main" id="{865042D9-2BE3-42AC-9824-3CA20A4B651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500994" y="-5283"/>
            <a:ext cx="1691005" cy="591820"/>
          </a:xfrm>
          <a:prstGeom prst="rect">
            <a:avLst/>
          </a:prstGeom>
          <a:noFill/>
          <a:ln>
            <a:noFill/>
          </a:ln>
        </p:spPr>
      </p:pic>
    </p:spTree>
    <p:extLst>
      <p:ext uri="{BB962C8B-B14F-4D97-AF65-F5344CB8AC3E}">
        <p14:creationId xmlns:p14="http://schemas.microsoft.com/office/powerpoint/2010/main" val="24501939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4815A7B4-532E-48C9-AC24-D78ACF333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26" name="Freeform 14">
              <a:extLst>
                <a:ext uri="{FF2B5EF4-FFF2-40B4-BE49-F238E27FC236}">
                  <a16:creationId xmlns:a16="http://schemas.microsoft.com/office/drawing/2014/main" id="{D40109F4-CE5C-45F4-856E-F3F69C9FD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27" name="Straight Connector 26">
              <a:extLst>
                <a:ext uri="{FF2B5EF4-FFF2-40B4-BE49-F238E27FC236}">
                  <a16:creationId xmlns:a16="http://schemas.microsoft.com/office/drawing/2014/main" id="{3CBAA4DE-3D7B-460B-AE98-D9F9990C0B6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7BF1ED3E-4F80-4AF6-A41B-44F53DDE61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9" name="Rectangle 23">
              <a:extLst>
                <a:ext uri="{FF2B5EF4-FFF2-40B4-BE49-F238E27FC236}">
                  <a16:creationId xmlns:a16="http://schemas.microsoft.com/office/drawing/2014/main" id="{C0B2D747-3E31-45C5-9A98-A9710A585F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5">
              <a:extLst>
                <a:ext uri="{FF2B5EF4-FFF2-40B4-BE49-F238E27FC236}">
                  <a16:creationId xmlns:a16="http://schemas.microsoft.com/office/drawing/2014/main" id="{A15FD4BA-3020-462D-8BE8-B3A65B8E49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a:extLst>
                <a:ext uri="{FF2B5EF4-FFF2-40B4-BE49-F238E27FC236}">
                  <a16:creationId xmlns:a16="http://schemas.microsoft.com/office/drawing/2014/main" id="{A304284A-7318-4DD5-898C-2F6B23C778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7">
              <a:extLst>
                <a:ext uri="{FF2B5EF4-FFF2-40B4-BE49-F238E27FC236}">
                  <a16:creationId xmlns:a16="http://schemas.microsoft.com/office/drawing/2014/main" id="{9DF48E66-B635-4509-B115-E0987C014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8">
              <a:extLst>
                <a:ext uri="{FF2B5EF4-FFF2-40B4-BE49-F238E27FC236}">
                  <a16:creationId xmlns:a16="http://schemas.microsoft.com/office/drawing/2014/main" id="{E3B96D94-5F5A-4F4C-810C-917BF4D26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9">
              <a:extLst>
                <a:ext uri="{FF2B5EF4-FFF2-40B4-BE49-F238E27FC236}">
                  <a16:creationId xmlns:a16="http://schemas.microsoft.com/office/drawing/2014/main" id="{7F3782D6-BFF8-4389-9D39-A023ADAA92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Isosceles Triangle 34">
              <a:extLst>
                <a:ext uri="{FF2B5EF4-FFF2-40B4-BE49-F238E27FC236}">
                  <a16:creationId xmlns:a16="http://schemas.microsoft.com/office/drawing/2014/main" id="{ECE162D4-FCAE-441B-B5E9-C91DE62124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C9E42B1E-C812-489F-A484-4A7161E8603B}"/>
              </a:ext>
            </a:extLst>
          </p:cNvPr>
          <p:cNvSpPr>
            <a:spLocks noGrp="1"/>
          </p:cNvSpPr>
          <p:nvPr>
            <p:ph type="title"/>
          </p:nvPr>
        </p:nvSpPr>
        <p:spPr>
          <a:xfrm>
            <a:off x="1600199" y="4571999"/>
            <a:ext cx="7673801" cy="1087656"/>
          </a:xfrm>
        </p:spPr>
        <p:txBody>
          <a:bodyPr vert="horz" lIns="91440" tIns="45720" rIns="91440" bIns="45720" rtlCol="0" anchor="b">
            <a:normAutofit/>
          </a:bodyPr>
          <a:lstStyle/>
          <a:p>
            <a:r>
              <a:rPr lang="en-US" sz="4800" b="1"/>
              <a:t>Time Ranges</a:t>
            </a:r>
          </a:p>
        </p:txBody>
      </p:sp>
      <p:graphicFrame>
        <p:nvGraphicFramePr>
          <p:cNvPr id="5" name="Table 4">
            <a:extLst>
              <a:ext uri="{FF2B5EF4-FFF2-40B4-BE49-F238E27FC236}">
                <a16:creationId xmlns:a16="http://schemas.microsoft.com/office/drawing/2014/main" id="{51CA6AAE-7C74-441E-B918-181E2A528920}"/>
              </a:ext>
            </a:extLst>
          </p:cNvPr>
          <p:cNvGraphicFramePr>
            <a:graphicFrameLocks/>
          </p:cNvGraphicFramePr>
          <p:nvPr>
            <p:extLst>
              <p:ext uri="{D42A27DB-BD31-4B8C-83A1-F6EECF244321}">
                <p14:modId xmlns:p14="http://schemas.microsoft.com/office/powerpoint/2010/main" val="953029179"/>
              </p:ext>
            </p:extLst>
          </p:nvPr>
        </p:nvGraphicFramePr>
        <p:xfrm>
          <a:off x="1600201" y="699774"/>
          <a:ext cx="7625163" cy="3462013"/>
        </p:xfrm>
        <a:graphic>
          <a:graphicData uri="http://schemas.openxmlformats.org/drawingml/2006/table">
            <a:tbl>
              <a:tblPr firstRow="1" bandRow="1">
                <a:solidFill>
                  <a:srgbClr val="F7F7F7"/>
                </a:solidFill>
                <a:tableStyleId>{5C22544A-7EE6-4342-B048-85BDC9FD1C3A}</a:tableStyleId>
              </a:tblPr>
              <a:tblGrid>
                <a:gridCol w="3732394">
                  <a:extLst>
                    <a:ext uri="{9D8B030D-6E8A-4147-A177-3AD203B41FA5}">
                      <a16:colId xmlns:a16="http://schemas.microsoft.com/office/drawing/2014/main" val="427789495"/>
                    </a:ext>
                  </a:extLst>
                </a:gridCol>
                <a:gridCol w="3892769">
                  <a:extLst>
                    <a:ext uri="{9D8B030D-6E8A-4147-A177-3AD203B41FA5}">
                      <a16:colId xmlns:a16="http://schemas.microsoft.com/office/drawing/2014/main" val="910381886"/>
                    </a:ext>
                  </a:extLst>
                </a:gridCol>
              </a:tblGrid>
              <a:tr h="454285">
                <a:tc>
                  <a:txBody>
                    <a:bodyPr/>
                    <a:lstStyle/>
                    <a:p>
                      <a:r>
                        <a:rPr lang="en-IN" sz="1100" b="1" cap="all" spc="60">
                          <a:solidFill>
                            <a:schemeClr val="tx1"/>
                          </a:solidFill>
                        </a:rPr>
                        <a:t>CPT</a:t>
                      </a:r>
                    </a:p>
                  </a:txBody>
                  <a:tcPr marL="126190" marR="126190" marT="126190" marB="126190">
                    <a:lnL w="12700" cmpd="sng">
                      <a:noFill/>
                      <a:prstDash val="solid"/>
                    </a:lnL>
                    <a:lnR w="12700" cmpd="sng">
                      <a:noFill/>
                    </a:lnR>
                    <a:lnT w="12700" cap="flat" cmpd="sng" algn="ctr">
                      <a:solidFill>
                        <a:schemeClr val="tx1">
                          <a:lumMod val="50000"/>
                          <a:lumOff val="50000"/>
                        </a:schemeClr>
                      </a:solidFill>
                      <a:prstDash val="solid"/>
                    </a:lnT>
                    <a:lnB w="38100" cmpd="sng">
                      <a:noFill/>
                    </a:lnB>
                    <a:lnTlToBr w="12700" cmpd="sng">
                      <a:noFill/>
                      <a:prstDash val="solid"/>
                    </a:lnTlToBr>
                    <a:lnBlToTr w="12700" cmpd="sng">
                      <a:noFill/>
                      <a:prstDash val="solid"/>
                    </a:lnBlToTr>
                    <a:noFill/>
                  </a:tcPr>
                </a:tc>
                <a:tc>
                  <a:txBody>
                    <a:bodyPr/>
                    <a:lstStyle/>
                    <a:p>
                      <a:r>
                        <a:rPr lang="en-IN" sz="1100" b="1" cap="all" spc="60">
                          <a:solidFill>
                            <a:schemeClr val="tx1"/>
                          </a:solidFill>
                        </a:rPr>
                        <a:t>Time (Minutes) Spent on Day of Encounter</a:t>
                      </a:r>
                    </a:p>
                  </a:txBody>
                  <a:tcPr marL="126190" marR="126190" marT="126190" marB="126190">
                    <a:lnL w="12700" cmpd="sng">
                      <a:noFill/>
                    </a:lnL>
                    <a:lnR w="12700" cmpd="sng">
                      <a:noFill/>
                      <a:prstDash val="solid"/>
                    </a:lnR>
                    <a:lnT w="12700" cap="flat" cmpd="sng" algn="ctr">
                      <a:solidFill>
                        <a:schemeClr val="tx1">
                          <a:lumMod val="50000"/>
                          <a:lumOff val="50000"/>
                        </a:schemeClr>
                      </a:solidFill>
                      <a:prstDash val="soli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11448773"/>
                  </a:ext>
                </a:extLst>
              </a:tr>
              <a:tr h="375966">
                <a:tc>
                  <a:txBody>
                    <a:bodyPr/>
                    <a:lstStyle/>
                    <a:p>
                      <a:r>
                        <a:rPr lang="en-IN" sz="1500" cap="none" spc="0">
                          <a:solidFill>
                            <a:schemeClr val="tx1"/>
                          </a:solidFill>
                        </a:rPr>
                        <a:t>99202 (New Patient)</a:t>
                      </a:r>
                    </a:p>
                  </a:txBody>
                  <a:tcPr marL="67701" marR="67701" marT="33850" marB="84127">
                    <a:lnL w="12700" cmpd="sng">
                      <a:noFill/>
                      <a:prstDash val="solid"/>
                    </a:lnL>
                    <a:lnR w="12700" cmpd="sng">
                      <a:noFill/>
                      <a:prstDash val="solid"/>
                    </a:lnR>
                    <a:lnT w="38100" cmpd="sng">
                      <a:noFill/>
                    </a:lnT>
                    <a:lnB w="12700" cmpd="sng">
                      <a:noFill/>
                      <a:prstDash val="solid"/>
                    </a:lnB>
                    <a:lnTlToBr w="12700" cmpd="sng">
                      <a:noFill/>
                      <a:prstDash val="solid"/>
                    </a:lnTlToBr>
                    <a:lnBlToTr w="12700" cmpd="sng">
                      <a:noFill/>
                      <a:prstDash val="solid"/>
                    </a:lnBlToTr>
                    <a:solidFill>
                      <a:srgbClr val="F7F7F7"/>
                    </a:solidFill>
                  </a:tcPr>
                </a:tc>
                <a:tc>
                  <a:txBody>
                    <a:bodyPr/>
                    <a:lstStyle/>
                    <a:p>
                      <a:r>
                        <a:rPr lang="en-IN" sz="1500" cap="none" spc="0">
                          <a:solidFill>
                            <a:schemeClr val="tx1"/>
                          </a:solidFill>
                        </a:rPr>
                        <a:t>15-29</a:t>
                      </a:r>
                    </a:p>
                  </a:txBody>
                  <a:tcPr marL="67701" marR="67701" marT="33850" marB="84127">
                    <a:lnL w="12700" cmpd="sng">
                      <a:noFill/>
                      <a:prstDash val="solid"/>
                    </a:lnL>
                    <a:lnR w="12700" cmpd="sng">
                      <a:noFill/>
                      <a:prstDash val="solid"/>
                    </a:lnR>
                    <a:lnT w="38100" cmpd="sng">
                      <a:noFill/>
                    </a:lnT>
                    <a:lnB w="12700" cmpd="sng">
                      <a:noFill/>
                      <a:prstDash val="solid"/>
                    </a:lnB>
                    <a:lnTlToBr w="12700" cmpd="sng">
                      <a:noFill/>
                      <a:prstDash val="solid"/>
                    </a:lnTlToBr>
                    <a:lnBlToTr w="12700" cmpd="sng">
                      <a:noFill/>
                      <a:prstDash val="solid"/>
                    </a:lnBlToTr>
                    <a:solidFill>
                      <a:srgbClr val="F7F7F7"/>
                    </a:solidFill>
                  </a:tcPr>
                </a:tc>
                <a:extLst>
                  <a:ext uri="{0D108BD9-81ED-4DB2-BD59-A6C34878D82A}">
                    <a16:rowId xmlns:a16="http://schemas.microsoft.com/office/drawing/2014/main" val="2351169587"/>
                  </a:ext>
                </a:extLst>
              </a:tr>
              <a:tr h="375966">
                <a:tc>
                  <a:txBody>
                    <a:bodyPr/>
                    <a:lstStyle/>
                    <a:p>
                      <a:r>
                        <a:rPr lang="en-IN" sz="1500" cap="none" spc="0">
                          <a:solidFill>
                            <a:schemeClr val="tx1"/>
                          </a:solidFill>
                        </a:rPr>
                        <a:t>99203 (New Patient)</a:t>
                      </a:r>
                    </a:p>
                  </a:txBody>
                  <a:tcPr marL="67701" marR="67701" marT="33850" marB="84127">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85000"/>
                      </a:schemeClr>
                    </a:solidFill>
                  </a:tcPr>
                </a:tc>
                <a:tc>
                  <a:txBody>
                    <a:bodyPr/>
                    <a:lstStyle/>
                    <a:p>
                      <a:r>
                        <a:rPr lang="en-IN" sz="1500" cap="none" spc="0">
                          <a:solidFill>
                            <a:schemeClr val="tx1"/>
                          </a:solidFill>
                        </a:rPr>
                        <a:t>30-44</a:t>
                      </a:r>
                    </a:p>
                  </a:txBody>
                  <a:tcPr marL="67701" marR="67701" marT="33850" marB="84127">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714116459"/>
                  </a:ext>
                </a:extLst>
              </a:tr>
              <a:tr h="375966">
                <a:tc>
                  <a:txBody>
                    <a:bodyPr/>
                    <a:lstStyle/>
                    <a:p>
                      <a:r>
                        <a:rPr lang="en-IN" sz="1500" cap="none" spc="0">
                          <a:solidFill>
                            <a:schemeClr val="tx1"/>
                          </a:solidFill>
                        </a:rPr>
                        <a:t>99204 (New Patient)</a:t>
                      </a:r>
                    </a:p>
                  </a:txBody>
                  <a:tcPr marL="67701" marR="67701" marT="33850" marB="84127">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F7F7F7"/>
                    </a:solidFill>
                  </a:tcPr>
                </a:tc>
                <a:tc>
                  <a:txBody>
                    <a:bodyPr/>
                    <a:lstStyle/>
                    <a:p>
                      <a:r>
                        <a:rPr lang="en-IN" sz="1500" cap="none" spc="0">
                          <a:solidFill>
                            <a:schemeClr val="tx1"/>
                          </a:solidFill>
                        </a:rPr>
                        <a:t>45-59</a:t>
                      </a:r>
                    </a:p>
                  </a:txBody>
                  <a:tcPr marL="67701" marR="67701" marT="33850" marB="84127">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F7F7F7"/>
                    </a:solidFill>
                  </a:tcPr>
                </a:tc>
                <a:extLst>
                  <a:ext uri="{0D108BD9-81ED-4DB2-BD59-A6C34878D82A}">
                    <a16:rowId xmlns:a16="http://schemas.microsoft.com/office/drawing/2014/main" val="1059751973"/>
                  </a:ext>
                </a:extLst>
              </a:tr>
              <a:tr h="375966">
                <a:tc>
                  <a:txBody>
                    <a:bodyPr/>
                    <a:lstStyle/>
                    <a:p>
                      <a:r>
                        <a:rPr lang="en-IN" sz="1500" cap="none" spc="0">
                          <a:solidFill>
                            <a:schemeClr val="tx1"/>
                          </a:solidFill>
                        </a:rPr>
                        <a:t>99205 (New Patient)</a:t>
                      </a:r>
                    </a:p>
                  </a:txBody>
                  <a:tcPr marL="67701" marR="67701" marT="33850" marB="84127">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85000"/>
                      </a:schemeClr>
                    </a:solidFill>
                  </a:tcPr>
                </a:tc>
                <a:tc>
                  <a:txBody>
                    <a:bodyPr/>
                    <a:lstStyle/>
                    <a:p>
                      <a:r>
                        <a:rPr lang="en-IN" sz="1500" cap="none" spc="0">
                          <a:solidFill>
                            <a:schemeClr val="tx1"/>
                          </a:solidFill>
                        </a:rPr>
                        <a:t>60-74</a:t>
                      </a:r>
                    </a:p>
                  </a:txBody>
                  <a:tcPr marL="67701" marR="67701" marT="33850" marB="84127">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529703208"/>
                  </a:ext>
                </a:extLst>
              </a:tr>
              <a:tr h="375966">
                <a:tc>
                  <a:txBody>
                    <a:bodyPr/>
                    <a:lstStyle/>
                    <a:p>
                      <a:r>
                        <a:rPr lang="en-IN" sz="1500" cap="none" spc="0">
                          <a:solidFill>
                            <a:schemeClr val="tx1"/>
                          </a:solidFill>
                        </a:rPr>
                        <a:t>99212 (Established Patient)</a:t>
                      </a:r>
                    </a:p>
                  </a:txBody>
                  <a:tcPr marL="67701" marR="67701" marT="33850" marB="84127">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F7F7F7"/>
                    </a:solidFill>
                  </a:tcPr>
                </a:tc>
                <a:tc>
                  <a:txBody>
                    <a:bodyPr/>
                    <a:lstStyle/>
                    <a:p>
                      <a:r>
                        <a:rPr lang="en-IN" sz="1500" cap="none" spc="0">
                          <a:solidFill>
                            <a:schemeClr val="tx1"/>
                          </a:solidFill>
                        </a:rPr>
                        <a:t>10-19</a:t>
                      </a:r>
                    </a:p>
                  </a:txBody>
                  <a:tcPr marL="67701" marR="67701" marT="33850" marB="84127">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F7F7F7"/>
                    </a:solidFill>
                  </a:tcPr>
                </a:tc>
                <a:extLst>
                  <a:ext uri="{0D108BD9-81ED-4DB2-BD59-A6C34878D82A}">
                    <a16:rowId xmlns:a16="http://schemas.microsoft.com/office/drawing/2014/main" val="3260598430"/>
                  </a:ext>
                </a:extLst>
              </a:tr>
              <a:tr h="375966">
                <a:tc>
                  <a:txBody>
                    <a:bodyPr/>
                    <a:lstStyle/>
                    <a:p>
                      <a:r>
                        <a:rPr lang="en-IN" sz="1500" cap="none" spc="0">
                          <a:solidFill>
                            <a:schemeClr val="tx1"/>
                          </a:solidFill>
                        </a:rPr>
                        <a:t>99213 (Established Patient)</a:t>
                      </a:r>
                    </a:p>
                  </a:txBody>
                  <a:tcPr marL="67701" marR="67701" marT="33850" marB="84127">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85000"/>
                      </a:schemeClr>
                    </a:solidFill>
                  </a:tcPr>
                </a:tc>
                <a:tc>
                  <a:txBody>
                    <a:bodyPr/>
                    <a:lstStyle/>
                    <a:p>
                      <a:r>
                        <a:rPr lang="en-IN" sz="1500" cap="none" spc="0">
                          <a:solidFill>
                            <a:schemeClr val="tx1"/>
                          </a:solidFill>
                        </a:rPr>
                        <a:t>20-29</a:t>
                      </a:r>
                    </a:p>
                  </a:txBody>
                  <a:tcPr marL="67701" marR="67701" marT="33850" marB="84127">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115373478"/>
                  </a:ext>
                </a:extLst>
              </a:tr>
              <a:tr h="375966">
                <a:tc>
                  <a:txBody>
                    <a:bodyPr/>
                    <a:lstStyle/>
                    <a:p>
                      <a:r>
                        <a:rPr lang="en-IN" sz="1500" cap="none" spc="0">
                          <a:solidFill>
                            <a:schemeClr val="tx1"/>
                          </a:solidFill>
                        </a:rPr>
                        <a:t>99214 (Established Patient)</a:t>
                      </a:r>
                    </a:p>
                  </a:txBody>
                  <a:tcPr marL="67701" marR="67701" marT="33850" marB="84127">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F7F7F7"/>
                    </a:solidFill>
                  </a:tcPr>
                </a:tc>
                <a:tc>
                  <a:txBody>
                    <a:bodyPr/>
                    <a:lstStyle/>
                    <a:p>
                      <a:r>
                        <a:rPr lang="en-IN" sz="1500" cap="none" spc="0">
                          <a:solidFill>
                            <a:schemeClr val="tx1"/>
                          </a:solidFill>
                        </a:rPr>
                        <a:t>30-39</a:t>
                      </a:r>
                    </a:p>
                  </a:txBody>
                  <a:tcPr marL="67701" marR="67701" marT="33850" marB="84127">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F7F7F7"/>
                    </a:solidFill>
                  </a:tcPr>
                </a:tc>
                <a:extLst>
                  <a:ext uri="{0D108BD9-81ED-4DB2-BD59-A6C34878D82A}">
                    <a16:rowId xmlns:a16="http://schemas.microsoft.com/office/drawing/2014/main" val="3087525822"/>
                  </a:ext>
                </a:extLst>
              </a:tr>
              <a:tr h="375966">
                <a:tc>
                  <a:txBody>
                    <a:bodyPr/>
                    <a:lstStyle/>
                    <a:p>
                      <a:r>
                        <a:rPr lang="en-IN" sz="1500" cap="none" spc="0">
                          <a:solidFill>
                            <a:schemeClr val="tx1"/>
                          </a:solidFill>
                        </a:rPr>
                        <a:t>99215 (Established Patient)</a:t>
                      </a:r>
                    </a:p>
                  </a:txBody>
                  <a:tcPr marL="67701" marR="67701" marT="33850" marB="84127">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85000"/>
                      </a:schemeClr>
                    </a:solidFill>
                  </a:tcPr>
                </a:tc>
                <a:tc>
                  <a:txBody>
                    <a:bodyPr/>
                    <a:lstStyle/>
                    <a:p>
                      <a:r>
                        <a:rPr lang="en-IN" sz="1500" cap="none" spc="0">
                          <a:solidFill>
                            <a:schemeClr val="tx1"/>
                          </a:solidFill>
                        </a:rPr>
                        <a:t>40-54</a:t>
                      </a:r>
                    </a:p>
                  </a:txBody>
                  <a:tcPr marL="67701" marR="67701" marT="33850" marB="84127">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626162048"/>
                  </a:ext>
                </a:extLst>
              </a:tr>
            </a:tbl>
          </a:graphicData>
        </a:graphic>
      </p:graphicFrame>
      <p:pic>
        <p:nvPicPr>
          <p:cNvPr id="15" name="Picture 14" descr="Description: omnimd-logo-Signature">
            <a:extLst>
              <a:ext uri="{FF2B5EF4-FFF2-40B4-BE49-F238E27FC236}">
                <a16:creationId xmlns:a16="http://schemas.microsoft.com/office/drawing/2014/main" id="{31A89AA5-D3EF-4CF6-B4B5-E34624BF520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500994" y="-5283"/>
            <a:ext cx="1691005" cy="591820"/>
          </a:xfrm>
          <a:prstGeom prst="rect">
            <a:avLst/>
          </a:prstGeom>
          <a:noFill/>
          <a:ln>
            <a:noFill/>
          </a:ln>
        </p:spPr>
      </p:pic>
    </p:spTree>
    <p:extLst>
      <p:ext uri="{BB962C8B-B14F-4D97-AF65-F5344CB8AC3E}">
        <p14:creationId xmlns:p14="http://schemas.microsoft.com/office/powerpoint/2010/main" val="40832968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C8270-B436-455A-8F96-C553C6BD6628}"/>
              </a:ext>
            </a:extLst>
          </p:cNvPr>
          <p:cNvSpPr>
            <a:spLocks noGrp="1"/>
          </p:cNvSpPr>
          <p:nvPr>
            <p:ph type="title"/>
          </p:nvPr>
        </p:nvSpPr>
        <p:spPr>
          <a:xfrm>
            <a:off x="1498600" y="457201"/>
            <a:ext cx="10693400" cy="1327150"/>
          </a:xfrm>
        </p:spPr>
        <p:txBody>
          <a:bodyPr/>
          <a:lstStyle/>
          <a:p>
            <a:r>
              <a:rPr lang="en-IN" b="1" dirty="0">
                <a:solidFill>
                  <a:srgbClr val="030537"/>
                </a:solidFill>
                <a:latin typeface="+mn-lt"/>
              </a:rPr>
              <a:t>New CPT Code</a:t>
            </a:r>
          </a:p>
        </p:txBody>
      </p:sp>
      <p:sp>
        <p:nvSpPr>
          <p:cNvPr id="3" name="Content Placeholder 2">
            <a:extLst>
              <a:ext uri="{FF2B5EF4-FFF2-40B4-BE49-F238E27FC236}">
                <a16:creationId xmlns:a16="http://schemas.microsoft.com/office/drawing/2014/main" id="{3636B147-0BC7-4FAB-9A5B-B742C8F7B015}"/>
              </a:ext>
            </a:extLst>
          </p:cNvPr>
          <p:cNvSpPr>
            <a:spLocks noGrp="1"/>
          </p:cNvSpPr>
          <p:nvPr>
            <p:ph idx="1"/>
          </p:nvPr>
        </p:nvSpPr>
        <p:spPr>
          <a:xfrm>
            <a:off x="1498600" y="2376487"/>
            <a:ext cx="10693400" cy="2404269"/>
          </a:xfrm>
          <a:solidFill>
            <a:schemeClr val="accent1">
              <a:lumMod val="20000"/>
              <a:lumOff val="80000"/>
            </a:schemeClr>
          </a:solidFill>
        </p:spPr>
        <p:txBody>
          <a:bodyPr>
            <a:normAutofit/>
          </a:bodyPr>
          <a:lstStyle/>
          <a:p>
            <a:pPr marL="0" indent="0">
              <a:buNone/>
            </a:pPr>
            <a:r>
              <a:rPr lang="en-IN" sz="2000" dirty="0">
                <a:solidFill>
                  <a:srgbClr val="030537"/>
                </a:solidFill>
              </a:rPr>
              <a:t>Prolonged outpatient evaluation and management service(s) (beyond the total time of the primary procedure which has been selected using total time), requiring total time with or without direct patient contact beyond the usual service, on the date of the primary service; each 15 minutes (List separately in addition to codes 99205, 99215 for office or outpatient Evaluation and Management services).</a:t>
            </a:r>
          </a:p>
        </p:txBody>
      </p:sp>
      <p:sp>
        <p:nvSpPr>
          <p:cNvPr id="4" name="Title 1">
            <a:extLst>
              <a:ext uri="{FF2B5EF4-FFF2-40B4-BE49-F238E27FC236}">
                <a16:creationId xmlns:a16="http://schemas.microsoft.com/office/drawing/2014/main" id="{0EE8D114-3E1D-4F89-B3CB-5DFE5C0A280B}"/>
              </a:ext>
            </a:extLst>
          </p:cNvPr>
          <p:cNvSpPr txBox="1">
            <a:spLocks/>
          </p:cNvSpPr>
          <p:nvPr/>
        </p:nvSpPr>
        <p:spPr>
          <a:xfrm>
            <a:off x="1498600" y="1640679"/>
            <a:ext cx="10693400" cy="7358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2000" b="1" dirty="0">
                <a:solidFill>
                  <a:schemeClr val="accent6"/>
                </a:solidFill>
                <a:latin typeface="+mn-lt"/>
              </a:rPr>
              <a:t>+99417</a:t>
            </a:r>
          </a:p>
        </p:txBody>
      </p:sp>
      <p:graphicFrame>
        <p:nvGraphicFramePr>
          <p:cNvPr id="9" name="Content Placeholder 2">
            <a:extLst>
              <a:ext uri="{FF2B5EF4-FFF2-40B4-BE49-F238E27FC236}">
                <a16:creationId xmlns:a16="http://schemas.microsoft.com/office/drawing/2014/main" id="{D758ADBA-D9F3-457F-A1A0-5FA413C87AD8}"/>
              </a:ext>
            </a:extLst>
          </p:cNvPr>
          <p:cNvGraphicFramePr/>
          <p:nvPr/>
        </p:nvGraphicFramePr>
        <p:xfrm>
          <a:off x="1498600" y="4206479"/>
          <a:ext cx="10515600" cy="24042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Description: omnimd-logo-Signature">
            <a:extLst>
              <a:ext uri="{FF2B5EF4-FFF2-40B4-BE49-F238E27FC236}">
                <a16:creationId xmlns:a16="http://schemas.microsoft.com/office/drawing/2014/main" id="{8CC0DEF9-6743-462B-81E9-57A24BEBF926}"/>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10500994" y="-5283"/>
            <a:ext cx="1691005" cy="591820"/>
          </a:xfrm>
          <a:prstGeom prst="rect">
            <a:avLst/>
          </a:prstGeom>
          <a:noFill/>
          <a:ln>
            <a:noFill/>
          </a:ln>
        </p:spPr>
      </p:pic>
    </p:spTree>
    <p:extLst>
      <p:ext uri="{BB962C8B-B14F-4D97-AF65-F5344CB8AC3E}">
        <p14:creationId xmlns:p14="http://schemas.microsoft.com/office/powerpoint/2010/main" val="35012118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FE7B3-1474-46BA-8A98-A15133CEB0A5}"/>
              </a:ext>
            </a:extLst>
          </p:cNvPr>
          <p:cNvSpPr>
            <a:spLocks noGrp="1"/>
          </p:cNvSpPr>
          <p:nvPr>
            <p:ph type="title"/>
          </p:nvPr>
        </p:nvSpPr>
        <p:spPr>
          <a:xfrm>
            <a:off x="0" y="1"/>
            <a:ext cx="12192000" cy="1690688"/>
          </a:xfrm>
        </p:spPr>
        <p:txBody>
          <a:bodyPr/>
          <a:lstStyle/>
          <a:p>
            <a:pPr algn="ctr"/>
            <a:r>
              <a:rPr lang="en-IN" sz="3600" b="1" dirty="0">
                <a:solidFill>
                  <a:srgbClr val="030537"/>
                </a:solidFill>
                <a:latin typeface="+mn-lt"/>
              </a:rPr>
              <a:t>Example</a:t>
            </a:r>
            <a:br>
              <a:rPr lang="en-IN" dirty="0">
                <a:solidFill>
                  <a:srgbClr val="030537"/>
                </a:solidFill>
                <a:latin typeface="+mn-lt"/>
              </a:rPr>
            </a:br>
            <a:r>
              <a:rPr lang="en-IN" sz="2400" dirty="0">
                <a:solidFill>
                  <a:srgbClr val="030537"/>
                </a:solidFill>
                <a:latin typeface="+mn-lt"/>
              </a:rPr>
              <a:t>Time Interpretation Difference between AMA &amp; CMS</a:t>
            </a:r>
            <a:endParaRPr lang="en-IN" dirty="0">
              <a:solidFill>
                <a:srgbClr val="030537"/>
              </a:solidFill>
              <a:latin typeface="+mn-lt"/>
            </a:endParaRPr>
          </a:p>
        </p:txBody>
      </p:sp>
      <p:graphicFrame>
        <p:nvGraphicFramePr>
          <p:cNvPr id="4" name="Table 4">
            <a:extLst>
              <a:ext uri="{FF2B5EF4-FFF2-40B4-BE49-F238E27FC236}">
                <a16:creationId xmlns:a16="http://schemas.microsoft.com/office/drawing/2014/main" id="{46B68577-72E1-4883-9C2B-5B001DF605FB}"/>
              </a:ext>
            </a:extLst>
          </p:cNvPr>
          <p:cNvGraphicFramePr>
            <a:graphicFrameLocks noGrp="1"/>
          </p:cNvGraphicFramePr>
          <p:nvPr>
            <p:extLst>
              <p:ext uri="{D42A27DB-BD31-4B8C-83A1-F6EECF244321}">
                <p14:modId xmlns:p14="http://schemas.microsoft.com/office/powerpoint/2010/main" val="1342974635"/>
              </p:ext>
            </p:extLst>
          </p:nvPr>
        </p:nvGraphicFramePr>
        <p:xfrm>
          <a:off x="787400" y="1690688"/>
          <a:ext cx="10617200" cy="457200"/>
        </p:xfrm>
        <a:graphic>
          <a:graphicData uri="http://schemas.openxmlformats.org/drawingml/2006/table">
            <a:tbl>
              <a:tblPr firstRow="1" bandRow="1">
                <a:tableStyleId>{5C22544A-7EE6-4342-B048-85BDC9FD1C3A}</a:tableStyleId>
              </a:tblPr>
              <a:tblGrid>
                <a:gridCol w="5308600">
                  <a:extLst>
                    <a:ext uri="{9D8B030D-6E8A-4147-A177-3AD203B41FA5}">
                      <a16:colId xmlns:a16="http://schemas.microsoft.com/office/drawing/2014/main" val="2309627116"/>
                    </a:ext>
                  </a:extLst>
                </a:gridCol>
                <a:gridCol w="5308600">
                  <a:extLst>
                    <a:ext uri="{9D8B030D-6E8A-4147-A177-3AD203B41FA5}">
                      <a16:colId xmlns:a16="http://schemas.microsoft.com/office/drawing/2014/main" val="313008549"/>
                    </a:ext>
                  </a:extLst>
                </a:gridCol>
              </a:tblGrid>
              <a:tr h="370840">
                <a:tc>
                  <a:txBody>
                    <a:bodyPr/>
                    <a:lstStyle/>
                    <a:p>
                      <a:pPr algn="ctr"/>
                      <a:r>
                        <a:rPr lang="en-IN" sz="2400" dirty="0">
                          <a:solidFill>
                            <a:srgbClr val="030537"/>
                          </a:solidFill>
                        </a:rPr>
                        <a:t>New Patient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IN" sz="2400" dirty="0">
                          <a:solidFill>
                            <a:srgbClr val="030537"/>
                          </a:solidFill>
                        </a:rPr>
                        <a:t>Established Patient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896209731"/>
                  </a:ext>
                </a:extLst>
              </a:tr>
            </a:tbl>
          </a:graphicData>
        </a:graphic>
      </p:graphicFrame>
      <p:graphicFrame>
        <p:nvGraphicFramePr>
          <p:cNvPr id="8" name="Table 8">
            <a:extLst>
              <a:ext uri="{FF2B5EF4-FFF2-40B4-BE49-F238E27FC236}">
                <a16:creationId xmlns:a16="http://schemas.microsoft.com/office/drawing/2014/main" id="{ECD014A2-840F-4483-9939-961690E0EFDB}"/>
              </a:ext>
            </a:extLst>
          </p:cNvPr>
          <p:cNvGraphicFramePr>
            <a:graphicFrameLocks noGrp="1"/>
          </p:cNvGraphicFramePr>
          <p:nvPr>
            <p:extLst>
              <p:ext uri="{D42A27DB-BD31-4B8C-83A1-F6EECF244321}">
                <p14:modId xmlns:p14="http://schemas.microsoft.com/office/powerpoint/2010/main" val="654335719"/>
              </p:ext>
            </p:extLst>
          </p:nvPr>
        </p:nvGraphicFramePr>
        <p:xfrm>
          <a:off x="787402" y="2459991"/>
          <a:ext cx="5105400" cy="2123440"/>
        </p:xfrm>
        <a:graphic>
          <a:graphicData uri="http://schemas.openxmlformats.org/drawingml/2006/table">
            <a:tbl>
              <a:tblPr firstRow="1" bandRow="1">
                <a:tableStyleId>{5C22544A-7EE6-4342-B048-85BDC9FD1C3A}</a:tableStyleId>
              </a:tblPr>
              <a:tblGrid>
                <a:gridCol w="1701800">
                  <a:extLst>
                    <a:ext uri="{9D8B030D-6E8A-4147-A177-3AD203B41FA5}">
                      <a16:colId xmlns:a16="http://schemas.microsoft.com/office/drawing/2014/main" val="4236676243"/>
                    </a:ext>
                  </a:extLst>
                </a:gridCol>
                <a:gridCol w="1701800">
                  <a:extLst>
                    <a:ext uri="{9D8B030D-6E8A-4147-A177-3AD203B41FA5}">
                      <a16:colId xmlns:a16="http://schemas.microsoft.com/office/drawing/2014/main" val="56902670"/>
                    </a:ext>
                  </a:extLst>
                </a:gridCol>
                <a:gridCol w="1701800">
                  <a:extLst>
                    <a:ext uri="{9D8B030D-6E8A-4147-A177-3AD203B41FA5}">
                      <a16:colId xmlns:a16="http://schemas.microsoft.com/office/drawing/2014/main" val="2844542923"/>
                    </a:ext>
                  </a:extLst>
                </a:gridCol>
              </a:tblGrid>
              <a:tr h="370840">
                <a:tc>
                  <a:txBody>
                    <a:bodyPr/>
                    <a:lstStyle/>
                    <a:p>
                      <a:pPr algn="ctr"/>
                      <a:r>
                        <a:rPr lang="en-IN" dirty="0">
                          <a:solidFill>
                            <a:srgbClr val="030537"/>
                          </a:solidFill>
                        </a:rPr>
                        <a:t>AMA Time in Minutes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IN" dirty="0">
                          <a:solidFill>
                            <a:srgbClr val="030537"/>
                          </a:solidFill>
                        </a:rPr>
                        <a:t>CMS Time in Minutes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IN" dirty="0">
                          <a:solidFill>
                            <a:srgbClr val="030537"/>
                          </a:solidFill>
                        </a:rPr>
                        <a:t>99417 Units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201317207"/>
                  </a:ext>
                </a:extLst>
              </a:tr>
              <a:tr h="370840">
                <a:tc>
                  <a:txBody>
                    <a:bodyPr/>
                    <a:lstStyle/>
                    <a:p>
                      <a:pPr algn="ctr"/>
                      <a:r>
                        <a:rPr lang="en-IN" dirty="0"/>
                        <a:t>Less than 75</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IN" dirty="0"/>
                        <a:t>Less than 89</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IN" dirty="0"/>
                        <a:t>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637192018"/>
                  </a:ext>
                </a:extLst>
              </a:tr>
              <a:tr h="370840">
                <a:tc>
                  <a:txBody>
                    <a:bodyPr/>
                    <a:lstStyle/>
                    <a:p>
                      <a:pPr algn="ctr"/>
                      <a:r>
                        <a:rPr lang="en-IN" dirty="0"/>
                        <a:t>75-89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IN" dirty="0"/>
                        <a:t>89-103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IN" dirty="0"/>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90124861"/>
                  </a:ext>
                </a:extLst>
              </a:tr>
              <a:tr h="370840">
                <a:tc>
                  <a:txBody>
                    <a:bodyPr/>
                    <a:lstStyle/>
                    <a:p>
                      <a:pPr algn="ctr"/>
                      <a:r>
                        <a:rPr lang="en-IN" dirty="0"/>
                        <a:t>90-104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IN" dirty="0"/>
                        <a:t>104-118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IN" dirty="0"/>
                        <a:t>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3021879167"/>
                  </a:ext>
                </a:extLst>
              </a:tr>
              <a:tr h="370840">
                <a:tc>
                  <a:txBody>
                    <a:bodyPr/>
                    <a:lstStyle/>
                    <a:p>
                      <a:pPr algn="ctr"/>
                      <a:r>
                        <a:rPr lang="en-IN" dirty="0"/>
                        <a:t>More than 105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IN" dirty="0"/>
                        <a:t>More than 119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IN" dirty="0"/>
                        <a:t>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4149984868"/>
                  </a:ext>
                </a:extLst>
              </a:tr>
            </a:tbl>
          </a:graphicData>
        </a:graphic>
      </p:graphicFrame>
      <p:graphicFrame>
        <p:nvGraphicFramePr>
          <p:cNvPr id="10" name="Table 8">
            <a:extLst>
              <a:ext uri="{FF2B5EF4-FFF2-40B4-BE49-F238E27FC236}">
                <a16:creationId xmlns:a16="http://schemas.microsoft.com/office/drawing/2014/main" id="{849EED4F-E7D3-458C-9A7B-FF24CB73C4E8}"/>
              </a:ext>
            </a:extLst>
          </p:cNvPr>
          <p:cNvGraphicFramePr>
            <a:graphicFrameLocks noGrp="1"/>
          </p:cNvGraphicFramePr>
          <p:nvPr>
            <p:extLst>
              <p:ext uri="{D42A27DB-BD31-4B8C-83A1-F6EECF244321}">
                <p14:modId xmlns:p14="http://schemas.microsoft.com/office/powerpoint/2010/main" val="2221433106"/>
              </p:ext>
            </p:extLst>
          </p:nvPr>
        </p:nvGraphicFramePr>
        <p:xfrm>
          <a:off x="6299200" y="2468882"/>
          <a:ext cx="5105400" cy="2123440"/>
        </p:xfrm>
        <a:graphic>
          <a:graphicData uri="http://schemas.openxmlformats.org/drawingml/2006/table">
            <a:tbl>
              <a:tblPr firstRow="1" bandRow="1">
                <a:tableStyleId>{5C22544A-7EE6-4342-B048-85BDC9FD1C3A}</a:tableStyleId>
              </a:tblPr>
              <a:tblGrid>
                <a:gridCol w="1701800">
                  <a:extLst>
                    <a:ext uri="{9D8B030D-6E8A-4147-A177-3AD203B41FA5}">
                      <a16:colId xmlns:a16="http://schemas.microsoft.com/office/drawing/2014/main" val="4236676243"/>
                    </a:ext>
                  </a:extLst>
                </a:gridCol>
                <a:gridCol w="1701800">
                  <a:extLst>
                    <a:ext uri="{9D8B030D-6E8A-4147-A177-3AD203B41FA5}">
                      <a16:colId xmlns:a16="http://schemas.microsoft.com/office/drawing/2014/main" val="56902670"/>
                    </a:ext>
                  </a:extLst>
                </a:gridCol>
                <a:gridCol w="1701800">
                  <a:extLst>
                    <a:ext uri="{9D8B030D-6E8A-4147-A177-3AD203B41FA5}">
                      <a16:colId xmlns:a16="http://schemas.microsoft.com/office/drawing/2014/main" val="2844542923"/>
                    </a:ext>
                  </a:extLst>
                </a:gridCol>
              </a:tblGrid>
              <a:tr h="370840">
                <a:tc>
                  <a:txBody>
                    <a:bodyPr/>
                    <a:lstStyle/>
                    <a:p>
                      <a:pPr algn="ctr"/>
                      <a:r>
                        <a:rPr lang="en-IN" dirty="0">
                          <a:solidFill>
                            <a:srgbClr val="030537"/>
                          </a:solidFill>
                        </a:rPr>
                        <a:t>AMA Time in Minutes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IN" dirty="0">
                          <a:solidFill>
                            <a:srgbClr val="030537"/>
                          </a:solidFill>
                        </a:rPr>
                        <a:t>CMS Time in Minutes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IN" dirty="0">
                          <a:solidFill>
                            <a:srgbClr val="030537"/>
                          </a:solidFill>
                        </a:rPr>
                        <a:t>99417 Units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201317207"/>
                  </a:ext>
                </a:extLst>
              </a:tr>
              <a:tr h="370840">
                <a:tc>
                  <a:txBody>
                    <a:bodyPr/>
                    <a:lstStyle/>
                    <a:p>
                      <a:pPr algn="ctr"/>
                      <a:r>
                        <a:rPr lang="en-IN" dirty="0"/>
                        <a:t>Less than 55</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IN" dirty="0"/>
                        <a:t>Less than 69</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IN" dirty="0"/>
                        <a:t>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637192018"/>
                  </a:ext>
                </a:extLst>
              </a:tr>
              <a:tr h="370840">
                <a:tc>
                  <a:txBody>
                    <a:bodyPr/>
                    <a:lstStyle/>
                    <a:p>
                      <a:pPr algn="ctr"/>
                      <a:r>
                        <a:rPr lang="en-IN" dirty="0"/>
                        <a:t>55-69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IN" dirty="0"/>
                        <a:t>69-83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IN" dirty="0"/>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90124861"/>
                  </a:ext>
                </a:extLst>
              </a:tr>
              <a:tr h="370840">
                <a:tc>
                  <a:txBody>
                    <a:bodyPr/>
                    <a:lstStyle/>
                    <a:p>
                      <a:pPr algn="ctr"/>
                      <a:r>
                        <a:rPr lang="en-IN" dirty="0"/>
                        <a:t>70-84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IN" dirty="0"/>
                        <a:t>84-98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IN" dirty="0"/>
                        <a:t>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3021879167"/>
                  </a:ext>
                </a:extLst>
              </a:tr>
              <a:tr h="370840">
                <a:tc>
                  <a:txBody>
                    <a:bodyPr/>
                    <a:lstStyle/>
                    <a:p>
                      <a:pPr algn="ctr"/>
                      <a:r>
                        <a:rPr lang="en-IN" dirty="0"/>
                        <a:t>More than 85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IN" dirty="0"/>
                        <a:t>More than 99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IN" dirty="0"/>
                        <a:t>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4149984868"/>
                  </a:ext>
                </a:extLst>
              </a:tr>
            </a:tbl>
          </a:graphicData>
        </a:graphic>
      </p:graphicFrame>
      <p:pic>
        <p:nvPicPr>
          <p:cNvPr id="6" name="Picture 5" descr="Description: omnimd-logo-Signature">
            <a:extLst>
              <a:ext uri="{FF2B5EF4-FFF2-40B4-BE49-F238E27FC236}">
                <a16:creationId xmlns:a16="http://schemas.microsoft.com/office/drawing/2014/main" id="{67163F95-C01A-40F0-82F3-ADA29779A9E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500994" y="-5283"/>
            <a:ext cx="1691005" cy="591820"/>
          </a:xfrm>
          <a:prstGeom prst="rect">
            <a:avLst/>
          </a:prstGeom>
          <a:noFill/>
          <a:ln>
            <a:noFill/>
          </a:ln>
        </p:spPr>
      </p:pic>
    </p:spTree>
    <p:extLst>
      <p:ext uri="{BB962C8B-B14F-4D97-AF65-F5344CB8AC3E}">
        <p14:creationId xmlns:p14="http://schemas.microsoft.com/office/powerpoint/2010/main" val="5767533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6D639-9D63-46E1-8FC4-B0D6FC3E3A31}"/>
              </a:ext>
            </a:extLst>
          </p:cNvPr>
          <p:cNvSpPr>
            <a:spLocks noGrp="1"/>
          </p:cNvSpPr>
          <p:nvPr>
            <p:ph type="title"/>
          </p:nvPr>
        </p:nvSpPr>
        <p:spPr>
          <a:xfrm>
            <a:off x="4254500" y="317500"/>
            <a:ext cx="7937500" cy="1638300"/>
          </a:xfrm>
        </p:spPr>
        <p:txBody>
          <a:bodyPr>
            <a:noAutofit/>
          </a:bodyPr>
          <a:lstStyle/>
          <a:p>
            <a:r>
              <a:rPr lang="en-US" sz="4000" b="1" dirty="0">
                <a:solidFill>
                  <a:srgbClr val="030537"/>
                </a:solidFill>
                <a:latin typeface="+mn-lt"/>
              </a:rPr>
              <a:t>CMS </a:t>
            </a:r>
            <a:r>
              <a:rPr lang="en-US" b="1" dirty="0">
                <a:solidFill>
                  <a:srgbClr val="030537"/>
                </a:solidFill>
                <a:latin typeface="+mn-lt"/>
              </a:rPr>
              <a:t>Logic</a:t>
            </a:r>
            <a:r>
              <a:rPr lang="en-US" sz="4000" b="1" dirty="0">
                <a:solidFill>
                  <a:srgbClr val="030537"/>
                </a:solidFill>
                <a:latin typeface="+mn-lt"/>
              </a:rPr>
              <a:t> </a:t>
            </a:r>
            <a:endParaRPr lang="en-IN" sz="4000" b="1" dirty="0">
              <a:solidFill>
                <a:srgbClr val="030537"/>
              </a:solidFill>
              <a:latin typeface="+mn-lt"/>
            </a:endParaRPr>
          </a:p>
        </p:txBody>
      </p:sp>
      <p:sp>
        <p:nvSpPr>
          <p:cNvPr id="3" name="Content Placeholder 2">
            <a:extLst>
              <a:ext uri="{FF2B5EF4-FFF2-40B4-BE49-F238E27FC236}">
                <a16:creationId xmlns:a16="http://schemas.microsoft.com/office/drawing/2014/main" id="{FD59D122-6511-46E9-BA88-E1233E04EECC}"/>
              </a:ext>
            </a:extLst>
          </p:cNvPr>
          <p:cNvSpPr>
            <a:spLocks noGrp="1"/>
          </p:cNvSpPr>
          <p:nvPr>
            <p:ph idx="1"/>
          </p:nvPr>
        </p:nvSpPr>
        <p:spPr>
          <a:xfrm>
            <a:off x="4254500" y="1955801"/>
            <a:ext cx="7937499" cy="2260600"/>
          </a:xfrm>
        </p:spPr>
        <p:txBody>
          <a:bodyPr>
            <a:normAutofit/>
          </a:bodyPr>
          <a:lstStyle/>
          <a:p>
            <a:r>
              <a:rPr lang="en-US" sz="2000" dirty="0">
                <a:solidFill>
                  <a:srgbClr val="030537"/>
                </a:solidFill>
              </a:rPr>
              <a:t>For Level 5, CMS says it needs to be 15 minutes beyond the highest time</a:t>
            </a:r>
          </a:p>
          <a:p>
            <a:r>
              <a:rPr lang="en-US" sz="2000" dirty="0">
                <a:solidFill>
                  <a:srgbClr val="030537"/>
                </a:solidFill>
              </a:rPr>
              <a:t>The AMA lets you bill 99417 if you go a minute over. Time to code for 99205 will be anywhere between 60-74 minutes.</a:t>
            </a:r>
          </a:p>
          <a:p>
            <a:r>
              <a:rPr lang="en-US" sz="2000" dirty="0">
                <a:solidFill>
                  <a:srgbClr val="030537"/>
                </a:solidFill>
              </a:rPr>
              <a:t>It is anticipated private payers may go with CMS logic. </a:t>
            </a:r>
          </a:p>
          <a:p>
            <a:pPr marL="0" indent="0">
              <a:buNone/>
            </a:pPr>
            <a:endParaRPr lang="en-US" sz="2000" dirty="0">
              <a:solidFill>
                <a:srgbClr val="030537"/>
              </a:solidFill>
            </a:endParaRPr>
          </a:p>
        </p:txBody>
      </p:sp>
      <p:sp>
        <p:nvSpPr>
          <p:cNvPr id="4" name="Rectangle 3">
            <a:extLst>
              <a:ext uri="{FF2B5EF4-FFF2-40B4-BE49-F238E27FC236}">
                <a16:creationId xmlns:a16="http://schemas.microsoft.com/office/drawing/2014/main" id="{B1905CA4-AD9A-4379-892B-1E15534D2B7B}"/>
              </a:ext>
            </a:extLst>
          </p:cNvPr>
          <p:cNvSpPr/>
          <p:nvPr/>
        </p:nvSpPr>
        <p:spPr>
          <a:xfrm>
            <a:off x="0" y="0"/>
            <a:ext cx="3886200" cy="68580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5" name="Picture 4" descr="Description: omnimd-logo-Signature">
            <a:extLst>
              <a:ext uri="{FF2B5EF4-FFF2-40B4-BE49-F238E27FC236}">
                <a16:creationId xmlns:a16="http://schemas.microsoft.com/office/drawing/2014/main" id="{C8763FC2-1CA6-4804-904C-DD36DED9B33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500994" y="-5283"/>
            <a:ext cx="1691005" cy="591820"/>
          </a:xfrm>
          <a:prstGeom prst="rect">
            <a:avLst/>
          </a:prstGeom>
          <a:noFill/>
          <a:ln>
            <a:noFill/>
          </a:ln>
        </p:spPr>
      </p:pic>
    </p:spTree>
    <p:extLst>
      <p:ext uri="{BB962C8B-B14F-4D97-AF65-F5344CB8AC3E}">
        <p14:creationId xmlns:p14="http://schemas.microsoft.com/office/powerpoint/2010/main" val="1462028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6D639-9D63-46E1-8FC4-B0D6FC3E3A31}"/>
              </a:ext>
            </a:extLst>
          </p:cNvPr>
          <p:cNvSpPr>
            <a:spLocks noGrp="1"/>
          </p:cNvSpPr>
          <p:nvPr>
            <p:ph type="title"/>
          </p:nvPr>
        </p:nvSpPr>
        <p:spPr>
          <a:xfrm>
            <a:off x="1644073" y="266700"/>
            <a:ext cx="10547927" cy="588318"/>
          </a:xfrm>
        </p:spPr>
        <p:txBody>
          <a:bodyPr>
            <a:noAutofit/>
          </a:bodyPr>
          <a:lstStyle/>
          <a:p>
            <a:r>
              <a:rPr lang="en-IN" b="1" dirty="0">
                <a:solidFill>
                  <a:srgbClr val="030537"/>
                </a:solidFill>
                <a:latin typeface="+mn-lt"/>
              </a:rPr>
              <a:t>Summary of Changes  </a:t>
            </a:r>
          </a:p>
        </p:txBody>
      </p:sp>
      <p:sp>
        <p:nvSpPr>
          <p:cNvPr id="3" name="Content Placeholder 2">
            <a:extLst>
              <a:ext uri="{FF2B5EF4-FFF2-40B4-BE49-F238E27FC236}">
                <a16:creationId xmlns:a16="http://schemas.microsoft.com/office/drawing/2014/main" id="{FD59D122-6511-46E9-BA88-E1233E04EECC}"/>
              </a:ext>
            </a:extLst>
          </p:cNvPr>
          <p:cNvSpPr>
            <a:spLocks noGrp="1"/>
          </p:cNvSpPr>
          <p:nvPr>
            <p:ph idx="1"/>
          </p:nvPr>
        </p:nvSpPr>
        <p:spPr>
          <a:xfrm>
            <a:off x="1459345" y="1024265"/>
            <a:ext cx="10732655" cy="4376892"/>
          </a:xfrm>
        </p:spPr>
        <p:txBody>
          <a:bodyPr>
            <a:noAutofit/>
          </a:bodyPr>
          <a:lstStyle/>
          <a:p>
            <a:r>
              <a:rPr lang="en-US" sz="2000" dirty="0">
                <a:solidFill>
                  <a:srgbClr val="030537"/>
                </a:solidFill>
              </a:rPr>
              <a:t>E/M documentation will now be focused on MDM (medical decision making) or time. </a:t>
            </a:r>
          </a:p>
          <a:p>
            <a:r>
              <a:rPr lang="en-US" sz="2000" dirty="0">
                <a:solidFill>
                  <a:srgbClr val="030537"/>
                </a:solidFill>
              </a:rPr>
              <a:t>History and Exam elements are only to be captured when clinically appropriate.</a:t>
            </a:r>
          </a:p>
          <a:p>
            <a:r>
              <a:rPr lang="en-US" sz="2000" dirty="0">
                <a:solidFill>
                  <a:srgbClr val="030537"/>
                </a:solidFill>
              </a:rPr>
              <a:t>Code 99201 will be eliminated as the requirements for MDM are the same as 99202. </a:t>
            </a:r>
          </a:p>
          <a:p>
            <a:r>
              <a:rPr lang="en-US" sz="2000" dirty="0">
                <a:solidFill>
                  <a:srgbClr val="030537"/>
                </a:solidFill>
              </a:rPr>
              <a:t>CPT 99211 still exists, but there are no specific MDM or time requirements. This is a "minimal" visit.</a:t>
            </a:r>
          </a:p>
          <a:p>
            <a:r>
              <a:rPr lang="en-US" sz="2000" dirty="0">
                <a:solidFill>
                  <a:srgbClr val="030537"/>
                </a:solidFill>
              </a:rPr>
              <a:t>CPT guidelines were substantially revised to remove the gray areas and provide accurate code selection.</a:t>
            </a:r>
          </a:p>
          <a:p>
            <a:r>
              <a:rPr lang="en-US" sz="2000" dirty="0">
                <a:solidFill>
                  <a:srgbClr val="030537"/>
                </a:solidFill>
              </a:rPr>
              <a:t>Provider can use either time-based or MDM method, whichever is the most beneficial for the visit.</a:t>
            </a:r>
            <a:endParaRPr lang="en-IN" sz="2000" dirty="0">
              <a:solidFill>
                <a:srgbClr val="030537"/>
              </a:solidFill>
            </a:endParaRPr>
          </a:p>
        </p:txBody>
      </p:sp>
      <p:sp>
        <p:nvSpPr>
          <p:cNvPr id="6" name="Content Placeholder 2">
            <a:extLst>
              <a:ext uri="{FF2B5EF4-FFF2-40B4-BE49-F238E27FC236}">
                <a16:creationId xmlns:a16="http://schemas.microsoft.com/office/drawing/2014/main" id="{0A32B676-46AC-4115-AA96-4B214A62986E}"/>
              </a:ext>
            </a:extLst>
          </p:cNvPr>
          <p:cNvSpPr txBox="1">
            <a:spLocks/>
          </p:cNvSpPr>
          <p:nvPr/>
        </p:nvSpPr>
        <p:spPr>
          <a:xfrm>
            <a:off x="1773382" y="5950403"/>
            <a:ext cx="10418618" cy="9075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solidFill>
                  <a:srgbClr val="030537"/>
                </a:solidFill>
              </a:rPr>
              <a:t>Documentation should be sufficient for a subsequent provider treating</a:t>
            </a:r>
          </a:p>
          <a:p>
            <a:pPr marL="0" indent="0">
              <a:buNone/>
            </a:pPr>
            <a:r>
              <a:rPr lang="en-US" sz="2000" dirty="0">
                <a:solidFill>
                  <a:srgbClr val="030537"/>
                </a:solidFill>
              </a:rPr>
              <a:t>the patient and a proper legal defense. </a:t>
            </a:r>
            <a:endParaRPr lang="en-IN" sz="2000" dirty="0">
              <a:solidFill>
                <a:srgbClr val="030537"/>
              </a:solidFill>
            </a:endParaRPr>
          </a:p>
        </p:txBody>
      </p:sp>
      <p:sp>
        <p:nvSpPr>
          <p:cNvPr id="7" name="Title 1">
            <a:extLst>
              <a:ext uri="{FF2B5EF4-FFF2-40B4-BE49-F238E27FC236}">
                <a16:creationId xmlns:a16="http://schemas.microsoft.com/office/drawing/2014/main" id="{1469F943-40A1-4689-B9D9-063AB0EF3C40}"/>
              </a:ext>
            </a:extLst>
          </p:cNvPr>
          <p:cNvSpPr txBox="1">
            <a:spLocks/>
          </p:cNvSpPr>
          <p:nvPr/>
        </p:nvSpPr>
        <p:spPr>
          <a:xfrm>
            <a:off x="1893455" y="5517824"/>
            <a:ext cx="10298545" cy="31591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2400" b="1" dirty="0">
                <a:solidFill>
                  <a:srgbClr val="030537"/>
                </a:solidFill>
                <a:latin typeface="+mn-lt"/>
              </a:rPr>
              <a:t>Bottomline</a:t>
            </a:r>
          </a:p>
        </p:txBody>
      </p:sp>
      <p:pic>
        <p:nvPicPr>
          <p:cNvPr id="8" name="Picture 7" descr="Description: omnimd-logo-Signature">
            <a:extLst>
              <a:ext uri="{FF2B5EF4-FFF2-40B4-BE49-F238E27FC236}">
                <a16:creationId xmlns:a16="http://schemas.microsoft.com/office/drawing/2014/main" id="{04367E9E-5B28-4F69-850E-9415C1D4329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500994" y="-5283"/>
            <a:ext cx="1691005" cy="591820"/>
          </a:xfrm>
          <a:prstGeom prst="rect">
            <a:avLst/>
          </a:prstGeom>
          <a:noFill/>
          <a:ln>
            <a:noFill/>
          </a:ln>
        </p:spPr>
      </p:pic>
    </p:spTree>
    <p:extLst>
      <p:ext uri="{BB962C8B-B14F-4D97-AF65-F5344CB8AC3E}">
        <p14:creationId xmlns:p14="http://schemas.microsoft.com/office/powerpoint/2010/main" val="14170739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6D639-9D63-46E1-8FC4-B0D6FC3E3A31}"/>
              </a:ext>
            </a:extLst>
          </p:cNvPr>
          <p:cNvSpPr>
            <a:spLocks noGrp="1"/>
          </p:cNvSpPr>
          <p:nvPr>
            <p:ph type="title"/>
          </p:nvPr>
        </p:nvSpPr>
        <p:spPr>
          <a:xfrm>
            <a:off x="4254501" y="0"/>
            <a:ext cx="7937500" cy="1489531"/>
          </a:xfrm>
        </p:spPr>
        <p:txBody>
          <a:bodyPr>
            <a:noAutofit/>
          </a:bodyPr>
          <a:lstStyle/>
          <a:p>
            <a:r>
              <a:rPr lang="en-US" sz="4000" b="1" dirty="0">
                <a:solidFill>
                  <a:srgbClr val="030537"/>
                </a:solidFill>
                <a:latin typeface="+mn-lt"/>
              </a:rPr>
              <a:t>Time to Gear for</a:t>
            </a:r>
            <a:endParaRPr lang="en-IN" sz="4000" b="1" dirty="0">
              <a:solidFill>
                <a:srgbClr val="030537"/>
              </a:solidFill>
              <a:latin typeface="+mn-lt"/>
            </a:endParaRPr>
          </a:p>
        </p:txBody>
      </p:sp>
      <p:sp>
        <p:nvSpPr>
          <p:cNvPr id="3" name="Content Placeholder 2">
            <a:extLst>
              <a:ext uri="{FF2B5EF4-FFF2-40B4-BE49-F238E27FC236}">
                <a16:creationId xmlns:a16="http://schemas.microsoft.com/office/drawing/2014/main" id="{FD59D122-6511-46E9-BA88-E1233E04EECC}"/>
              </a:ext>
            </a:extLst>
          </p:cNvPr>
          <p:cNvSpPr>
            <a:spLocks noGrp="1"/>
          </p:cNvSpPr>
          <p:nvPr>
            <p:ph idx="1"/>
          </p:nvPr>
        </p:nvSpPr>
        <p:spPr>
          <a:xfrm>
            <a:off x="4254501" y="1778001"/>
            <a:ext cx="7937499" cy="2080935"/>
          </a:xfrm>
          <a:solidFill>
            <a:schemeClr val="bg1"/>
          </a:solidFill>
        </p:spPr>
        <p:txBody>
          <a:bodyPr>
            <a:normAutofit/>
          </a:bodyPr>
          <a:lstStyle/>
          <a:p>
            <a:r>
              <a:rPr lang="en-US" sz="2000" dirty="0">
                <a:solidFill>
                  <a:srgbClr val="030537"/>
                </a:solidFill>
              </a:rPr>
              <a:t>Start tracking your time today.</a:t>
            </a:r>
          </a:p>
          <a:p>
            <a:r>
              <a:rPr lang="en-US" sz="2000" dirty="0">
                <a:solidFill>
                  <a:srgbClr val="030537"/>
                </a:solidFill>
              </a:rPr>
              <a:t>Include items performed when not in the chart.</a:t>
            </a:r>
          </a:p>
          <a:p>
            <a:r>
              <a:rPr lang="en-US" sz="2000" dirty="0">
                <a:solidFill>
                  <a:srgbClr val="030537"/>
                </a:solidFill>
              </a:rPr>
              <a:t>Established best practices for tracking such activities and time.</a:t>
            </a:r>
          </a:p>
          <a:p>
            <a:r>
              <a:rPr lang="en-US" sz="2000" dirty="0">
                <a:solidFill>
                  <a:srgbClr val="030537"/>
                </a:solidFill>
              </a:rPr>
              <a:t>Start to case by case differentiate between type of visits that should be calculated based on time rather than MDM.</a:t>
            </a:r>
          </a:p>
          <a:p>
            <a:endParaRPr lang="en-US" sz="2000" dirty="0">
              <a:solidFill>
                <a:srgbClr val="030537"/>
              </a:solidFill>
            </a:endParaRPr>
          </a:p>
          <a:p>
            <a:pPr marL="0" indent="0">
              <a:buNone/>
            </a:pPr>
            <a:endParaRPr lang="en-US" sz="2000" dirty="0">
              <a:solidFill>
                <a:srgbClr val="030537"/>
              </a:solidFill>
            </a:endParaRPr>
          </a:p>
        </p:txBody>
      </p:sp>
      <p:sp>
        <p:nvSpPr>
          <p:cNvPr id="4" name="Rectangle 3">
            <a:extLst>
              <a:ext uri="{FF2B5EF4-FFF2-40B4-BE49-F238E27FC236}">
                <a16:creationId xmlns:a16="http://schemas.microsoft.com/office/drawing/2014/main" id="{B1905CA4-AD9A-4379-892B-1E15534D2B7B}"/>
              </a:ext>
            </a:extLst>
          </p:cNvPr>
          <p:cNvSpPr/>
          <p:nvPr/>
        </p:nvSpPr>
        <p:spPr>
          <a:xfrm>
            <a:off x="0" y="0"/>
            <a:ext cx="3886200" cy="68580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5" name="Picture 4" descr="Description: omnimd-logo-Signature">
            <a:extLst>
              <a:ext uri="{FF2B5EF4-FFF2-40B4-BE49-F238E27FC236}">
                <a16:creationId xmlns:a16="http://schemas.microsoft.com/office/drawing/2014/main" id="{1F174437-D462-4372-931B-A14CBCC14CB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500994" y="-5283"/>
            <a:ext cx="1691005" cy="591820"/>
          </a:xfrm>
          <a:prstGeom prst="rect">
            <a:avLst/>
          </a:prstGeom>
          <a:noFill/>
          <a:ln>
            <a:noFill/>
          </a:ln>
        </p:spPr>
      </p:pic>
    </p:spTree>
    <p:extLst>
      <p:ext uri="{BB962C8B-B14F-4D97-AF65-F5344CB8AC3E}">
        <p14:creationId xmlns:p14="http://schemas.microsoft.com/office/powerpoint/2010/main" val="38106371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6D639-9D63-46E1-8FC4-B0D6FC3E3A31}"/>
              </a:ext>
            </a:extLst>
          </p:cNvPr>
          <p:cNvSpPr>
            <a:spLocks noGrp="1"/>
          </p:cNvSpPr>
          <p:nvPr>
            <p:ph type="title"/>
          </p:nvPr>
        </p:nvSpPr>
        <p:spPr>
          <a:xfrm>
            <a:off x="4254501" y="0"/>
            <a:ext cx="7937500" cy="1489531"/>
          </a:xfrm>
        </p:spPr>
        <p:txBody>
          <a:bodyPr>
            <a:noAutofit/>
          </a:bodyPr>
          <a:lstStyle/>
          <a:p>
            <a:r>
              <a:rPr lang="en-US" sz="4000" b="1" dirty="0">
                <a:solidFill>
                  <a:srgbClr val="030537"/>
                </a:solidFill>
                <a:latin typeface="+mn-lt"/>
              </a:rPr>
              <a:t>Points to Remember</a:t>
            </a:r>
            <a:endParaRPr lang="en-IN" sz="4000" b="1" dirty="0">
              <a:solidFill>
                <a:srgbClr val="030537"/>
              </a:solidFill>
              <a:latin typeface="+mn-lt"/>
            </a:endParaRPr>
          </a:p>
        </p:txBody>
      </p:sp>
      <p:sp>
        <p:nvSpPr>
          <p:cNvPr id="3" name="Content Placeholder 2">
            <a:extLst>
              <a:ext uri="{FF2B5EF4-FFF2-40B4-BE49-F238E27FC236}">
                <a16:creationId xmlns:a16="http://schemas.microsoft.com/office/drawing/2014/main" id="{FD59D122-6511-46E9-BA88-E1233E04EECC}"/>
              </a:ext>
            </a:extLst>
          </p:cNvPr>
          <p:cNvSpPr>
            <a:spLocks noGrp="1"/>
          </p:cNvSpPr>
          <p:nvPr>
            <p:ph idx="1"/>
          </p:nvPr>
        </p:nvSpPr>
        <p:spPr>
          <a:xfrm>
            <a:off x="4254501" y="1489531"/>
            <a:ext cx="7937499" cy="1939469"/>
          </a:xfrm>
          <a:solidFill>
            <a:schemeClr val="bg1"/>
          </a:solidFill>
        </p:spPr>
        <p:txBody>
          <a:bodyPr>
            <a:normAutofit/>
          </a:bodyPr>
          <a:lstStyle/>
          <a:p>
            <a:r>
              <a:rPr lang="en-US" sz="2000" dirty="0">
                <a:solidFill>
                  <a:srgbClr val="030537"/>
                </a:solidFill>
              </a:rPr>
              <a:t>Sufficient Documentation to document complexity in medical decision making.</a:t>
            </a:r>
          </a:p>
          <a:p>
            <a:r>
              <a:rPr lang="en-US" sz="2000" dirty="0">
                <a:solidFill>
                  <a:srgbClr val="030537"/>
                </a:solidFill>
              </a:rPr>
              <a:t>Assume Not documented, not done.</a:t>
            </a:r>
          </a:p>
          <a:p>
            <a:pPr marL="0" indent="0">
              <a:buNone/>
            </a:pPr>
            <a:endParaRPr lang="en-US" sz="2000" dirty="0">
              <a:solidFill>
                <a:srgbClr val="030537"/>
              </a:solidFill>
            </a:endParaRPr>
          </a:p>
        </p:txBody>
      </p:sp>
      <p:sp>
        <p:nvSpPr>
          <p:cNvPr id="4" name="Rectangle 3">
            <a:extLst>
              <a:ext uri="{FF2B5EF4-FFF2-40B4-BE49-F238E27FC236}">
                <a16:creationId xmlns:a16="http://schemas.microsoft.com/office/drawing/2014/main" id="{B1905CA4-AD9A-4379-892B-1E15534D2B7B}"/>
              </a:ext>
            </a:extLst>
          </p:cNvPr>
          <p:cNvSpPr/>
          <p:nvPr/>
        </p:nvSpPr>
        <p:spPr>
          <a:xfrm>
            <a:off x="0" y="0"/>
            <a:ext cx="3886200" cy="68580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5" name="Picture 4" descr="Description: omnimd-logo-Signature">
            <a:extLst>
              <a:ext uri="{FF2B5EF4-FFF2-40B4-BE49-F238E27FC236}">
                <a16:creationId xmlns:a16="http://schemas.microsoft.com/office/drawing/2014/main" id="{4ABC2A47-3504-480B-9B94-5C87BC64E75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500994" y="-5283"/>
            <a:ext cx="1691005" cy="591820"/>
          </a:xfrm>
          <a:prstGeom prst="rect">
            <a:avLst/>
          </a:prstGeom>
          <a:noFill/>
          <a:ln>
            <a:noFill/>
          </a:ln>
        </p:spPr>
      </p:pic>
    </p:spTree>
    <p:extLst>
      <p:ext uri="{BB962C8B-B14F-4D97-AF65-F5344CB8AC3E}">
        <p14:creationId xmlns:p14="http://schemas.microsoft.com/office/powerpoint/2010/main" val="21597923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2" name="Straight Connector 71">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74"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Isosceles Triangle 75">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Isosceles Triangle 79">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2050" name="Picture 2" descr="The Anatomy of a &quot;Thank You&quot;">
            <a:extLst>
              <a:ext uri="{FF2B5EF4-FFF2-40B4-BE49-F238E27FC236}">
                <a16:creationId xmlns:a16="http://schemas.microsoft.com/office/drawing/2014/main" id="{F6E2D18E-1DF2-45F7-9C77-389EFF673354}"/>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7140" r="1" b="4818"/>
          <a:stretch/>
        </p:blipFill>
        <p:spPr bwMode="auto">
          <a:xfrm>
            <a:off x="638126" y="1302833"/>
            <a:ext cx="7478946" cy="413188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Description: omnimd-logo-Signature">
            <a:extLst>
              <a:ext uri="{FF2B5EF4-FFF2-40B4-BE49-F238E27FC236}">
                <a16:creationId xmlns:a16="http://schemas.microsoft.com/office/drawing/2014/main" id="{47B32FFE-6752-4448-8450-8426A658368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500994" y="-5283"/>
            <a:ext cx="1691005" cy="591820"/>
          </a:xfrm>
          <a:prstGeom prst="rect">
            <a:avLst/>
          </a:prstGeom>
          <a:noFill/>
          <a:ln>
            <a:noFill/>
          </a:ln>
        </p:spPr>
      </p:pic>
    </p:spTree>
    <p:extLst>
      <p:ext uri="{BB962C8B-B14F-4D97-AF65-F5344CB8AC3E}">
        <p14:creationId xmlns:p14="http://schemas.microsoft.com/office/powerpoint/2010/main" val="1713551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D94A7024-D948-494D-8920-BBA2DA07D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a:extLst>
              <a:ext uri="{FF2B5EF4-FFF2-40B4-BE49-F238E27FC236}">
                <a16:creationId xmlns:a16="http://schemas.microsoft.com/office/drawing/2014/main" id="{535E7B85-017E-4A25-94F4-CC0AFAB9EA01}"/>
              </a:ext>
            </a:extLst>
          </p:cNvPr>
          <p:cNvPicPr>
            <a:picLocks noChangeAspect="1" noChangeArrowheads="1"/>
          </p:cNvPicPr>
          <p:nvPr/>
        </p:nvPicPr>
        <p:blipFill rotWithShape="1">
          <a:blip r:embed="rId2">
            <a:duotone>
              <a:prstClr val="black"/>
              <a:schemeClr val="tx2">
                <a:tint val="45000"/>
                <a:satMod val="400000"/>
              </a:schemeClr>
            </a:duotone>
            <a:alphaModFix amt="40000"/>
            <a:extLst>
              <a:ext uri="{28A0092B-C50C-407E-A947-70E740481C1C}">
                <a14:useLocalDpi xmlns:a14="http://schemas.microsoft.com/office/drawing/2010/main" val="0"/>
              </a:ext>
            </a:extLst>
          </a:blip>
          <a:srcRect t="9100" b="6313"/>
          <a:stretch/>
        </p:blipFill>
        <p:spPr bwMode="auto">
          <a:xfrm>
            <a:off x="20" y="-5283"/>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456D639-9D63-46E1-8FC4-B0D6FC3E3A31}"/>
              </a:ext>
            </a:extLst>
          </p:cNvPr>
          <p:cNvSpPr>
            <a:spLocks noGrp="1"/>
          </p:cNvSpPr>
          <p:nvPr>
            <p:ph type="title"/>
          </p:nvPr>
        </p:nvSpPr>
        <p:spPr>
          <a:xfrm>
            <a:off x="677334" y="609600"/>
            <a:ext cx="8596668" cy="1320800"/>
          </a:xfrm>
        </p:spPr>
        <p:txBody>
          <a:bodyPr>
            <a:normAutofit/>
          </a:bodyPr>
          <a:lstStyle/>
          <a:p>
            <a:r>
              <a:rPr lang="en-IN" b="1">
                <a:latin typeface="+mn-lt"/>
              </a:rPr>
              <a:t>Criteria of MDM </a:t>
            </a:r>
          </a:p>
        </p:txBody>
      </p:sp>
      <p:sp>
        <p:nvSpPr>
          <p:cNvPr id="3" name="Content Placeholder 2">
            <a:extLst>
              <a:ext uri="{FF2B5EF4-FFF2-40B4-BE49-F238E27FC236}">
                <a16:creationId xmlns:a16="http://schemas.microsoft.com/office/drawing/2014/main" id="{FD59D122-6511-46E9-BA88-E1233E04EECC}"/>
              </a:ext>
            </a:extLst>
          </p:cNvPr>
          <p:cNvSpPr>
            <a:spLocks noGrp="1"/>
          </p:cNvSpPr>
          <p:nvPr>
            <p:ph idx="1"/>
          </p:nvPr>
        </p:nvSpPr>
        <p:spPr>
          <a:xfrm>
            <a:off x="677334" y="2160590"/>
            <a:ext cx="8596668" cy="3041726"/>
          </a:xfrm>
        </p:spPr>
        <p:txBody>
          <a:bodyPr>
            <a:normAutofit/>
          </a:bodyPr>
          <a:lstStyle/>
          <a:p>
            <a:r>
              <a:rPr lang="en-US" sz="1600" dirty="0">
                <a:solidFill>
                  <a:srgbClr val="FFFFFF"/>
                </a:solidFill>
              </a:rPr>
              <a:t>Created sufficient detail in CPT code set to reduce variation between contractors/payers.</a:t>
            </a:r>
          </a:p>
          <a:p>
            <a:r>
              <a:rPr lang="en-US" sz="1600" dirty="0">
                <a:solidFill>
                  <a:srgbClr val="FFFFFF"/>
                </a:solidFill>
              </a:rPr>
              <a:t>Attempted to align criteria with clinically intuitive concepts .</a:t>
            </a:r>
          </a:p>
          <a:p>
            <a:r>
              <a:rPr lang="en-US" sz="1600" dirty="0">
                <a:solidFill>
                  <a:srgbClr val="FFFFFF"/>
                </a:solidFill>
              </a:rPr>
              <a:t>Used existing CMS and contractor tools to reduce disruption in coding patterns.</a:t>
            </a:r>
          </a:p>
          <a:p>
            <a:r>
              <a:rPr lang="en-US" sz="1600" dirty="0">
                <a:solidFill>
                  <a:srgbClr val="FFFFFF"/>
                </a:solidFill>
              </a:rPr>
              <a:t>Removed ambiguous terms (e.g., "mild") and defined previously ambiguous concepts (e.g., "acute or chronic illness with systemic symptoms").</a:t>
            </a:r>
            <a:endParaRPr lang="en-IN" sz="1600" dirty="0">
              <a:solidFill>
                <a:srgbClr val="FFFFFF"/>
              </a:solidFill>
            </a:endParaRPr>
          </a:p>
        </p:txBody>
      </p:sp>
      <p:sp>
        <p:nvSpPr>
          <p:cNvPr id="4" name="Title 1">
            <a:extLst>
              <a:ext uri="{FF2B5EF4-FFF2-40B4-BE49-F238E27FC236}">
                <a16:creationId xmlns:a16="http://schemas.microsoft.com/office/drawing/2014/main" id="{9E386FDA-48D1-4D9D-B12D-2A12A1954DE7}"/>
              </a:ext>
            </a:extLst>
          </p:cNvPr>
          <p:cNvSpPr txBox="1">
            <a:spLocks/>
          </p:cNvSpPr>
          <p:nvPr/>
        </p:nvSpPr>
        <p:spPr>
          <a:xfrm>
            <a:off x="4203700" y="4929696"/>
            <a:ext cx="7988300" cy="55041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spcAft>
                <a:spcPts val="600"/>
              </a:spcAft>
              <a:buFont typeface="Wingdings" panose="05000000000000000000" pitchFamily="2" charset="2"/>
              <a:buChar char="Ø"/>
            </a:pPr>
            <a:r>
              <a:rPr lang="en-US" sz="1800" dirty="0">
                <a:solidFill>
                  <a:srgbClr val="0070C0"/>
                </a:solidFill>
              </a:rPr>
              <a:t>All code descriptors state a "medically appropriate" history and/or examination and MDM. </a:t>
            </a:r>
          </a:p>
          <a:p>
            <a:pPr>
              <a:spcAft>
                <a:spcPts val="600"/>
              </a:spcAft>
            </a:pPr>
            <a:endParaRPr lang="en-IN" sz="2000" dirty="0">
              <a:solidFill>
                <a:srgbClr val="030537"/>
              </a:solidFill>
            </a:endParaRPr>
          </a:p>
        </p:txBody>
      </p:sp>
      <p:sp>
        <p:nvSpPr>
          <p:cNvPr id="5" name="Title 1">
            <a:extLst>
              <a:ext uri="{FF2B5EF4-FFF2-40B4-BE49-F238E27FC236}">
                <a16:creationId xmlns:a16="http://schemas.microsoft.com/office/drawing/2014/main" id="{6956914C-6B7B-43C3-A06A-2DFF9DFE7529}"/>
              </a:ext>
            </a:extLst>
          </p:cNvPr>
          <p:cNvSpPr txBox="1">
            <a:spLocks/>
          </p:cNvSpPr>
          <p:nvPr/>
        </p:nvSpPr>
        <p:spPr>
          <a:xfrm>
            <a:off x="4203700" y="4172795"/>
            <a:ext cx="7988300" cy="6278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2000" b="1" dirty="0">
                <a:solidFill>
                  <a:srgbClr val="0070C0"/>
                </a:solidFill>
                <a:latin typeface="+mn-lt"/>
              </a:rPr>
              <a:t>While similar, this is not the MDM calculation we have today. </a:t>
            </a:r>
            <a:endParaRPr lang="en-IN" sz="2000" b="1" dirty="0">
              <a:solidFill>
                <a:srgbClr val="0070C0"/>
              </a:solidFill>
              <a:latin typeface="+mn-lt"/>
            </a:endParaRPr>
          </a:p>
        </p:txBody>
      </p:sp>
      <p:sp>
        <p:nvSpPr>
          <p:cNvPr id="7" name="Content Placeholder 2">
            <a:extLst>
              <a:ext uri="{FF2B5EF4-FFF2-40B4-BE49-F238E27FC236}">
                <a16:creationId xmlns:a16="http://schemas.microsoft.com/office/drawing/2014/main" id="{E4338273-56DD-4F19-A7A9-40F5ED6CE612}"/>
              </a:ext>
            </a:extLst>
          </p:cNvPr>
          <p:cNvSpPr txBox="1">
            <a:spLocks/>
          </p:cNvSpPr>
          <p:nvPr/>
        </p:nvSpPr>
        <p:spPr>
          <a:xfrm>
            <a:off x="4203700" y="5480108"/>
            <a:ext cx="7988300" cy="13778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sz="1800" dirty="0">
                <a:solidFill>
                  <a:srgbClr val="0070C0"/>
                </a:solidFill>
              </a:rPr>
              <a:t>  Amount of history and exam performed and documented up to the </a:t>
            </a:r>
          </a:p>
          <a:p>
            <a:pPr marL="0" indent="0">
              <a:buNone/>
            </a:pPr>
            <a:r>
              <a:rPr lang="en-US" sz="1800" dirty="0">
                <a:solidFill>
                  <a:srgbClr val="0070C0"/>
                </a:solidFill>
              </a:rPr>
              <a:t>     provider will not be a consideration in code selection.</a:t>
            </a:r>
            <a:endParaRPr lang="en-IN" sz="1800" dirty="0">
              <a:solidFill>
                <a:srgbClr val="0070C0"/>
              </a:solidFill>
            </a:endParaRPr>
          </a:p>
        </p:txBody>
      </p:sp>
      <p:pic>
        <p:nvPicPr>
          <p:cNvPr id="9" name="Picture 8" descr="Description: omnimd-logo-Signature">
            <a:extLst>
              <a:ext uri="{FF2B5EF4-FFF2-40B4-BE49-F238E27FC236}">
                <a16:creationId xmlns:a16="http://schemas.microsoft.com/office/drawing/2014/main" id="{0E100200-698D-4F2F-B04F-B882174BA05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500994" y="-5283"/>
            <a:ext cx="1691005" cy="591820"/>
          </a:xfrm>
          <a:prstGeom prst="rect">
            <a:avLst/>
          </a:prstGeom>
          <a:noFill/>
          <a:ln>
            <a:noFill/>
          </a:ln>
        </p:spPr>
      </p:pic>
    </p:spTree>
    <p:extLst>
      <p:ext uri="{BB962C8B-B14F-4D97-AF65-F5344CB8AC3E}">
        <p14:creationId xmlns:p14="http://schemas.microsoft.com/office/powerpoint/2010/main" val="164934228"/>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3" name="Group 28">
            <a:extLst>
              <a:ext uri="{FF2B5EF4-FFF2-40B4-BE49-F238E27FC236}">
                <a16:creationId xmlns:a16="http://schemas.microsoft.com/office/drawing/2014/main" id="{4815A7B4-532E-48C9-AC24-D78ACF333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30" name="Freeform 14">
              <a:extLst>
                <a:ext uri="{FF2B5EF4-FFF2-40B4-BE49-F238E27FC236}">
                  <a16:creationId xmlns:a16="http://schemas.microsoft.com/office/drawing/2014/main" id="{D40109F4-CE5C-45F4-856E-F3F69C9FD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31" name="Straight Connector 30">
              <a:extLst>
                <a:ext uri="{FF2B5EF4-FFF2-40B4-BE49-F238E27FC236}">
                  <a16:creationId xmlns:a16="http://schemas.microsoft.com/office/drawing/2014/main" id="{3CBAA4DE-3D7B-460B-AE98-D9F9990C0B6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7BF1ED3E-4F80-4AF6-A41B-44F53DDE61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3" name="Rectangle 23">
              <a:extLst>
                <a:ext uri="{FF2B5EF4-FFF2-40B4-BE49-F238E27FC236}">
                  <a16:creationId xmlns:a16="http://schemas.microsoft.com/office/drawing/2014/main" id="{C0B2D747-3E31-45C5-9A98-A9710A585F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5">
              <a:extLst>
                <a:ext uri="{FF2B5EF4-FFF2-40B4-BE49-F238E27FC236}">
                  <a16:creationId xmlns:a16="http://schemas.microsoft.com/office/drawing/2014/main" id="{A15FD4BA-3020-462D-8BE8-B3A65B8E49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Isosceles Triangle 34">
              <a:extLst>
                <a:ext uri="{FF2B5EF4-FFF2-40B4-BE49-F238E27FC236}">
                  <a16:creationId xmlns:a16="http://schemas.microsoft.com/office/drawing/2014/main" id="{A304284A-7318-4DD5-898C-2F6B23C778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7">
              <a:extLst>
                <a:ext uri="{FF2B5EF4-FFF2-40B4-BE49-F238E27FC236}">
                  <a16:creationId xmlns:a16="http://schemas.microsoft.com/office/drawing/2014/main" id="{9DF48E66-B635-4509-B115-E0987C014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28">
              <a:extLst>
                <a:ext uri="{FF2B5EF4-FFF2-40B4-BE49-F238E27FC236}">
                  <a16:creationId xmlns:a16="http://schemas.microsoft.com/office/drawing/2014/main" id="{E3B96D94-5F5A-4F4C-810C-917BF4D26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29">
              <a:extLst>
                <a:ext uri="{FF2B5EF4-FFF2-40B4-BE49-F238E27FC236}">
                  <a16:creationId xmlns:a16="http://schemas.microsoft.com/office/drawing/2014/main" id="{7F3782D6-BFF8-4389-9D39-A023ADAA92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Isosceles Triangle 38">
              <a:extLst>
                <a:ext uri="{FF2B5EF4-FFF2-40B4-BE49-F238E27FC236}">
                  <a16:creationId xmlns:a16="http://schemas.microsoft.com/office/drawing/2014/main" id="{ECE162D4-FCAE-441B-B5E9-C91DE62124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5" name="Title 1">
            <a:extLst>
              <a:ext uri="{FF2B5EF4-FFF2-40B4-BE49-F238E27FC236}">
                <a16:creationId xmlns:a16="http://schemas.microsoft.com/office/drawing/2014/main" id="{FF115D2D-0304-4430-B25E-EF23DABE4E28}"/>
              </a:ext>
            </a:extLst>
          </p:cNvPr>
          <p:cNvSpPr>
            <a:spLocks noGrp="1"/>
          </p:cNvSpPr>
          <p:nvPr>
            <p:ph type="title"/>
          </p:nvPr>
        </p:nvSpPr>
        <p:spPr>
          <a:xfrm>
            <a:off x="6094855" y="1261331"/>
            <a:ext cx="3497565" cy="3002662"/>
          </a:xfrm>
        </p:spPr>
        <p:txBody>
          <a:bodyPr vert="horz" lIns="91440" tIns="45720" rIns="91440" bIns="45720" rtlCol="0" anchor="b">
            <a:normAutofit/>
          </a:bodyPr>
          <a:lstStyle/>
          <a:p>
            <a:r>
              <a:rPr lang="en-US" sz="4400" b="1"/>
              <a:t>Levels of MDM</a:t>
            </a:r>
          </a:p>
        </p:txBody>
      </p:sp>
      <p:sp>
        <p:nvSpPr>
          <p:cNvPr id="44" name="Isosceles Triangle 40">
            <a:extLst>
              <a:ext uri="{FF2B5EF4-FFF2-40B4-BE49-F238E27FC236}">
                <a16:creationId xmlns:a16="http://schemas.microsoft.com/office/drawing/2014/main" id="{F6E918B1-FA59-42EF-8A8E-B0F3D1E540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4" name="Table 3">
            <a:extLst>
              <a:ext uri="{FF2B5EF4-FFF2-40B4-BE49-F238E27FC236}">
                <a16:creationId xmlns:a16="http://schemas.microsoft.com/office/drawing/2014/main" id="{005DDC88-F2F6-42C5-A1E4-8810A057A194}"/>
              </a:ext>
            </a:extLst>
          </p:cNvPr>
          <p:cNvGraphicFramePr>
            <a:graphicFrameLocks noGrp="1"/>
          </p:cNvGraphicFramePr>
          <p:nvPr>
            <p:extLst>
              <p:ext uri="{D42A27DB-BD31-4B8C-83A1-F6EECF244321}">
                <p14:modId xmlns:p14="http://schemas.microsoft.com/office/powerpoint/2010/main" val="1292011179"/>
              </p:ext>
            </p:extLst>
          </p:nvPr>
        </p:nvGraphicFramePr>
        <p:xfrm>
          <a:off x="888603" y="1497910"/>
          <a:ext cx="4887355" cy="3862187"/>
        </p:xfrm>
        <a:graphic>
          <a:graphicData uri="http://schemas.openxmlformats.org/drawingml/2006/table">
            <a:tbl>
              <a:tblPr firstRow="1" bandRow="1">
                <a:tableStyleId>{3C2FFA5D-87B4-456A-9821-1D502468CF0F}</a:tableStyleId>
              </a:tblPr>
              <a:tblGrid>
                <a:gridCol w="1571006">
                  <a:extLst>
                    <a:ext uri="{9D8B030D-6E8A-4147-A177-3AD203B41FA5}">
                      <a16:colId xmlns:a16="http://schemas.microsoft.com/office/drawing/2014/main" val="2596653253"/>
                    </a:ext>
                  </a:extLst>
                </a:gridCol>
                <a:gridCol w="3316349">
                  <a:extLst>
                    <a:ext uri="{9D8B030D-6E8A-4147-A177-3AD203B41FA5}">
                      <a16:colId xmlns:a16="http://schemas.microsoft.com/office/drawing/2014/main" val="839344078"/>
                    </a:ext>
                  </a:extLst>
                </a:gridCol>
              </a:tblGrid>
              <a:tr h="484251">
                <a:tc>
                  <a:txBody>
                    <a:bodyPr/>
                    <a:lstStyle/>
                    <a:p>
                      <a:pPr algn="l"/>
                      <a:r>
                        <a:rPr lang="en-IN" sz="2300" b="1">
                          <a:solidFill>
                            <a:schemeClr val="tx1">
                              <a:lumMod val="50000"/>
                              <a:lumOff val="50000"/>
                            </a:schemeClr>
                          </a:solidFill>
                          <a:latin typeface="+mn-lt"/>
                        </a:rPr>
                        <a:t>CPT</a:t>
                      </a:r>
                    </a:p>
                  </a:txBody>
                  <a:tcPr marL="90491" marR="90491" marT="45246" marB="45246">
                    <a:lnL w="6350" cap="flat" cmpd="sng" algn="ctr">
                      <a:noFill/>
                      <a:prstDash val="solid"/>
                      <a:miter lim="800000"/>
                    </a:lnL>
                    <a:lnR w="12700" cap="flat" cmpd="sng" algn="ctr">
                      <a:solidFill>
                        <a:schemeClr val="tx1"/>
                      </a:solidFill>
                      <a:prstDash val="solid"/>
                      <a:round/>
                      <a:headEnd type="none" w="med" len="med"/>
                      <a:tailEnd type="none" w="med" len="med"/>
                    </a:lnR>
                    <a:lnT w="6350" cap="flat" cmpd="sng" algn="ctr">
                      <a:no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IN" sz="2300" b="1">
                          <a:solidFill>
                            <a:srgbClr val="030537"/>
                          </a:solidFill>
                          <a:latin typeface="+mn-lt"/>
                        </a:rPr>
                        <a:t>MDM</a:t>
                      </a:r>
                    </a:p>
                  </a:txBody>
                  <a:tcPr marL="90491" marR="90491" marT="45246" marB="45246">
                    <a:lnL w="12700" cap="flat" cmpd="sng" algn="ctr">
                      <a:solidFill>
                        <a:schemeClr val="tx1"/>
                      </a:solidFill>
                      <a:prstDash val="solid"/>
                      <a:round/>
                      <a:headEnd type="none" w="med" len="med"/>
                      <a:tailEnd type="none" w="med" len="med"/>
                    </a:lnL>
                    <a:lnR w="6350" cap="flat" cmpd="sng" algn="ctr">
                      <a:noFill/>
                      <a:prstDash val="solid"/>
                      <a:miter lim="800000"/>
                    </a:lnR>
                    <a:lnT w="6350" cap="flat" cmpd="sng" algn="ctr">
                      <a:no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090241703"/>
                  </a:ext>
                </a:extLst>
              </a:tr>
              <a:tr h="422242">
                <a:tc>
                  <a:txBody>
                    <a:bodyPr/>
                    <a:lstStyle/>
                    <a:p>
                      <a:r>
                        <a:rPr lang="en-IN" sz="1900">
                          <a:solidFill>
                            <a:schemeClr val="tx1">
                              <a:lumMod val="50000"/>
                              <a:lumOff val="50000"/>
                            </a:schemeClr>
                          </a:solidFill>
                          <a:latin typeface="+mn-lt"/>
                        </a:rPr>
                        <a:t>99202</a:t>
                      </a:r>
                    </a:p>
                  </a:txBody>
                  <a:tcPr marL="90491" marR="90491" marT="45246" marB="45246">
                    <a:lnL w="6350" cap="flat" cmpd="sng" algn="ctr">
                      <a:noFill/>
                      <a:prstDash val="solid"/>
                      <a:miter lim="800000"/>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en-IN" sz="1900">
                          <a:solidFill>
                            <a:srgbClr val="030537"/>
                          </a:solidFill>
                          <a:latin typeface="+mn-lt"/>
                        </a:rPr>
                        <a:t>Straightforward</a:t>
                      </a:r>
                    </a:p>
                  </a:txBody>
                  <a:tcPr marL="90491" marR="90491" marT="45246" marB="45246">
                    <a:lnL w="12700" cap="flat" cmpd="sng" algn="ctr">
                      <a:solidFill>
                        <a:schemeClr val="tx1"/>
                      </a:solidFill>
                      <a:prstDash val="solid"/>
                      <a:round/>
                      <a:headEnd type="none" w="med" len="med"/>
                      <a:tailEnd type="none" w="med" len="med"/>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08839687"/>
                  </a:ext>
                </a:extLst>
              </a:tr>
              <a:tr h="422242">
                <a:tc>
                  <a:txBody>
                    <a:bodyPr/>
                    <a:lstStyle/>
                    <a:p>
                      <a:r>
                        <a:rPr lang="en-IN" sz="1900">
                          <a:solidFill>
                            <a:schemeClr val="tx1">
                              <a:lumMod val="50000"/>
                              <a:lumOff val="50000"/>
                            </a:schemeClr>
                          </a:solidFill>
                          <a:latin typeface="+mn-lt"/>
                        </a:rPr>
                        <a:t>99203</a:t>
                      </a:r>
                    </a:p>
                  </a:txBody>
                  <a:tcPr marL="90491" marR="90491" marT="45246" marB="45246">
                    <a:lnL w="6350" cap="flat" cmpd="sng" algn="ctr">
                      <a:noFill/>
                      <a:prstDash val="solid"/>
                      <a:miter lim="800000"/>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en-IN" sz="1900">
                          <a:solidFill>
                            <a:srgbClr val="030537"/>
                          </a:solidFill>
                          <a:latin typeface="+mn-lt"/>
                        </a:rPr>
                        <a:t>Low</a:t>
                      </a:r>
                    </a:p>
                  </a:txBody>
                  <a:tcPr marL="90491" marR="90491" marT="45246" marB="45246">
                    <a:lnL w="12700" cap="flat" cmpd="sng" algn="ctr">
                      <a:solidFill>
                        <a:schemeClr val="tx1"/>
                      </a:solidFill>
                      <a:prstDash val="solid"/>
                      <a:round/>
                      <a:headEnd type="none" w="med" len="med"/>
                      <a:tailEnd type="none" w="med" len="med"/>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490496394"/>
                  </a:ext>
                </a:extLst>
              </a:tr>
              <a:tr h="422242">
                <a:tc>
                  <a:txBody>
                    <a:bodyPr/>
                    <a:lstStyle/>
                    <a:p>
                      <a:r>
                        <a:rPr lang="en-IN" sz="1900">
                          <a:solidFill>
                            <a:schemeClr val="tx1">
                              <a:lumMod val="50000"/>
                              <a:lumOff val="50000"/>
                            </a:schemeClr>
                          </a:solidFill>
                          <a:latin typeface="+mn-lt"/>
                        </a:rPr>
                        <a:t>99204</a:t>
                      </a:r>
                    </a:p>
                  </a:txBody>
                  <a:tcPr marL="90491" marR="90491" marT="45246" marB="45246">
                    <a:lnL w="6350" cap="flat" cmpd="sng" algn="ctr">
                      <a:noFill/>
                      <a:prstDash val="solid"/>
                      <a:miter lim="800000"/>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en-IN" sz="1900">
                          <a:solidFill>
                            <a:srgbClr val="030537"/>
                          </a:solidFill>
                          <a:latin typeface="+mn-lt"/>
                        </a:rPr>
                        <a:t>Moderate</a:t>
                      </a:r>
                    </a:p>
                  </a:txBody>
                  <a:tcPr marL="90491" marR="90491" marT="45246" marB="45246">
                    <a:lnL w="12700" cap="flat" cmpd="sng" algn="ctr">
                      <a:solidFill>
                        <a:schemeClr val="tx1"/>
                      </a:solidFill>
                      <a:prstDash val="solid"/>
                      <a:round/>
                      <a:headEnd type="none" w="med" len="med"/>
                      <a:tailEnd type="none" w="med" len="med"/>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563575500"/>
                  </a:ext>
                </a:extLst>
              </a:tr>
              <a:tr h="422242">
                <a:tc>
                  <a:txBody>
                    <a:bodyPr/>
                    <a:lstStyle/>
                    <a:p>
                      <a:r>
                        <a:rPr lang="en-IN" sz="1900">
                          <a:solidFill>
                            <a:schemeClr val="tx1">
                              <a:lumMod val="50000"/>
                              <a:lumOff val="50000"/>
                            </a:schemeClr>
                          </a:solidFill>
                          <a:latin typeface="+mn-lt"/>
                        </a:rPr>
                        <a:t>99205</a:t>
                      </a:r>
                    </a:p>
                  </a:txBody>
                  <a:tcPr marL="90491" marR="90491" marT="45246" marB="45246">
                    <a:lnL w="6350" cap="flat" cmpd="sng" algn="ctr">
                      <a:noFill/>
                      <a:prstDash val="solid"/>
                      <a:miter lim="800000"/>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en-IN" sz="1900">
                          <a:solidFill>
                            <a:srgbClr val="030537"/>
                          </a:solidFill>
                          <a:latin typeface="+mn-lt"/>
                        </a:rPr>
                        <a:t>High</a:t>
                      </a:r>
                    </a:p>
                  </a:txBody>
                  <a:tcPr marL="90491" marR="90491" marT="45246" marB="45246">
                    <a:lnL w="12700" cap="flat" cmpd="sng" algn="ctr">
                      <a:solidFill>
                        <a:schemeClr val="tx1"/>
                      </a:solidFill>
                      <a:prstDash val="solid"/>
                      <a:round/>
                      <a:headEnd type="none" w="med" len="med"/>
                      <a:tailEnd type="none" w="med" len="med"/>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635424377"/>
                  </a:ext>
                </a:extLst>
              </a:tr>
              <a:tr h="422242">
                <a:tc>
                  <a:txBody>
                    <a:bodyPr/>
                    <a:lstStyle/>
                    <a:p>
                      <a:r>
                        <a:rPr lang="en-IN" sz="1900">
                          <a:solidFill>
                            <a:schemeClr val="tx1">
                              <a:lumMod val="50000"/>
                              <a:lumOff val="50000"/>
                            </a:schemeClr>
                          </a:solidFill>
                          <a:latin typeface="+mn-lt"/>
                        </a:rPr>
                        <a:t>99212</a:t>
                      </a:r>
                    </a:p>
                  </a:txBody>
                  <a:tcPr marL="90491" marR="90491" marT="45246" marB="45246">
                    <a:lnL w="6350" cap="flat" cmpd="sng" algn="ctr">
                      <a:noFill/>
                      <a:prstDash val="solid"/>
                      <a:miter lim="800000"/>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en-IN" sz="1900">
                          <a:solidFill>
                            <a:srgbClr val="030537"/>
                          </a:solidFill>
                          <a:latin typeface="+mn-lt"/>
                        </a:rPr>
                        <a:t>Straightforward</a:t>
                      </a:r>
                    </a:p>
                  </a:txBody>
                  <a:tcPr marL="90491" marR="90491" marT="45246" marB="45246">
                    <a:lnL w="12700" cap="flat" cmpd="sng" algn="ctr">
                      <a:solidFill>
                        <a:schemeClr val="tx1"/>
                      </a:solidFill>
                      <a:prstDash val="solid"/>
                      <a:round/>
                      <a:headEnd type="none" w="med" len="med"/>
                      <a:tailEnd type="none" w="med" len="med"/>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2754286"/>
                  </a:ext>
                </a:extLst>
              </a:tr>
              <a:tr h="422242">
                <a:tc>
                  <a:txBody>
                    <a:bodyPr/>
                    <a:lstStyle/>
                    <a:p>
                      <a:r>
                        <a:rPr lang="en-IN" sz="1900">
                          <a:solidFill>
                            <a:schemeClr val="tx1">
                              <a:lumMod val="50000"/>
                              <a:lumOff val="50000"/>
                            </a:schemeClr>
                          </a:solidFill>
                          <a:latin typeface="+mn-lt"/>
                        </a:rPr>
                        <a:t>99213</a:t>
                      </a:r>
                    </a:p>
                  </a:txBody>
                  <a:tcPr marL="90491" marR="90491" marT="45246" marB="45246">
                    <a:lnL w="6350" cap="flat" cmpd="sng" algn="ctr">
                      <a:noFill/>
                      <a:prstDash val="solid"/>
                      <a:miter lim="800000"/>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en-IN" sz="1900">
                          <a:solidFill>
                            <a:srgbClr val="030537"/>
                          </a:solidFill>
                          <a:latin typeface="+mn-lt"/>
                        </a:rPr>
                        <a:t>Low</a:t>
                      </a:r>
                    </a:p>
                  </a:txBody>
                  <a:tcPr marL="90491" marR="90491" marT="45246" marB="45246">
                    <a:lnL w="12700" cap="flat" cmpd="sng" algn="ctr">
                      <a:solidFill>
                        <a:schemeClr val="tx1"/>
                      </a:solidFill>
                      <a:prstDash val="solid"/>
                      <a:round/>
                      <a:headEnd type="none" w="med" len="med"/>
                      <a:tailEnd type="none" w="med" len="med"/>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86589379"/>
                  </a:ext>
                </a:extLst>
              </a:tr>
              <a:tr h="422242">
                <a:tc>
                  <a:txBody>
                    <a:bodyPr/>
                    <a:lstStyle/>
                    <a:p>
                      <a:r>
                        <a:rPr lang="en-IN" sz="1900">
                          <a:solidFill>
                            <a:schemeClr val="tx1">
                              <a:lumMod val="50000"/>
                              <a:lumOff val="50000"/>
                            </a:schemeClr>
                          </a:solidFill>
                          <a:latin typeface="+mn-lt"/>
                        </a:rPr>
                        <a:t>99214</a:t>
                      </a:r>
                    </a:p>
                  </a:txBody>
                  <a:tcPr marL="90491" marR="90491" marT="45246" marB="45246">
                    <a:lnL w="6350" cap="flat" cmpd="sng" algn="ctr">
                      <a:noFill/>
                      <a:prstDash val="solid"/>
                      <a:miter lim="800000"/>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en-IN" sz="1900">
                          <a:solidFill>
                            <a:srgbClr val="030537"/>
                          </a:solidFill>
                          <a:latin typeface="+mn-lt"/>
                        </a:rPr>
                        <a:t>Moderate</a:t>
                      </a:r>
                    </a:p>
                  </a:txBody>
                  <a:tcPr marL="90491" marR="90491" marT="45246" marB="45246">
                    <a:lnL w="12700" cap="flat" cmpd="sng" algn="ctr">
                      <a:solidFill>
                        <a:schemeClr val="tx1"/>
                      </a:solidFill>
                      <a:prstDash val="solid"/>
                      <a:round/>
                      <a:headEnd type="none" w="med" len="med"/>
                      <a:tailEnd type="none" w="med" len="med"/>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514019311"/>
                  </a:ext>
                </a:extLst>
              </a:tr>
              <a:tr h="422242">
                <a:tc>
                  <a:txBody>
                    <a:bodyPr/>
                    <a:lstStyle/>
                    <a:p>
                      <a:r>
                        <a:rPr lang="en-IN" sz="1900">
                          <a:solidFill>
                            <a:schemeClr val="tx1">
                              <a:lumMod val="50000"/>
                              <a:lumOff val="50000"/>
                            </a:schemeClr>
                          </a:solidFill>
                          <a:latin typeface="+mn-lt"/>
                        </a:rPr>
                        <a:t>99215</a:t>
                      </a:r>
                    </a:p>
                  </a:txBody>
                  <a:tcPr marL="90491" marR="90491" marT="45246" marB="45246">
                    <a:lnL w="6350" cap="flat" cmpd="sng" algn="ctr">
                      <a:noFill/>
                      <a:prstDash val="solid"/>
                      <a:miter lim="800000"/>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solidFill>
                      <a:schemeClr val="accent5">
                        <a:lumMod val="20000"/>
                        <a:lumOff val="80000"/>
                      </a:schemeClr>
                    </a:solidFill>
                  </a:tcPr>
                </a:tc>
                <a:tc>
                  <a:txBody>
                    <a:bodyPr/>
                    <a:lstStyle/>
                    <a:p>
                      <a:r>
                        <a:rPr lang="en-IN" sz="1900">
                          <a:solidFill>
                            <a:srgbClr val="030537"/>
                          </a:solidFill>
                          <a:latin typeface="+mn-lt"/>
                        </a:rPr>
                        <a:t>High</a:t>
                      </a:r>
                    </a:p>
                  </a:txBody>
                  <a:tcPr marL="90491" marR="90491" marT="45246" marB="45246">
                    <a:lnL w="12700" cap="flat" cmpd="sng" algn="ctr">
                      <a:solidFill>
                        <a:schemeClr val="tx1"/>
                      </a:solidFill>
                      <a:prstDash val="solid"/>
                      <a:round/>
                      <a:headEnd type="none" w="med" len="med"/>
                      <a:tailEnd type="none" w="med" len="med"/>
                    </a:lnL>
                    <a:lnR w="6350" cap="flat" cmpd="sng" algn="ctr">
                      <a:noFill/>
                      <a:prstDash val="solid"/>
                      <a:miter lim="800000"/>
                    </a:lnR>
                    <a:lnT w="12700" cap="flat" cmpd="sng" algn="ctr">
                      <a:solidFill>
                        <a:schemeClr val="tx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244885319"/>
                  </a:ext>
                </a:extLst>
              </a:tr>
            </a:tbl>
          </a:graphicData>
        </a:graphic>
      </p:graphicFrame>
      <p:pic>
        <p:nvPicPr>
          <p:cNvPr id="16" name="Picture 15" descr="Description: omnimd-logo-Signature">
            <a:extLst>
              <a:ext uri="{FF2B5EF4-FFF2-40B4-BE49-F238E27FC236}">
                <a16:creationId xmlns:a16="http://schemas.microsoft.com/office/drawing/2014/main" id="{2D0E49BF-3E4A-4550-88BA-C4023F4B84F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500994" y="-5283"/>
            <a:ext cx="1691005" cy="591820"/>
          </a:xfrm>
          <a:prstGeom prst="rect">
            <a:avLst/>
          </a:prstGeom>
          <a:noFill/>
          <a:ln>
            <a:noFill/>
          </a:ln>
        </p:spPr>
      </p:pic>
    </p:spTree>
    <p:extLst>
      <p:ext uri="{BB962C8B-B14F-4D97-AF65-F5344CB8AC3E}">
        <p14:creationId xmlns:p14="http://schemas.microsoft.com/office/powerpoint/2010/main" val="3523380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58DD1D5-8F6E-4C45-BD07-341DD8B2834D}"/>
              </a:ext>
            </a:extLst>
          </p:cNvPr>
          <p:cNvSpPr>
            <a:spLocks noGrp="1"/>
          </p:cNvSpPr>
          <p:nvPr>
            <p:ph type="title"/>
          </p:nvPr>
        </p:nvSpPr>
        <p:spPr>
          <a:xfrm>
            <a:off x="0" y="0"/>
            <a:ext cx="12191999" cy="425275"/>
          </a:xfrm>
        </p:spPr>
        <p:txBody>
          <a:bodyPr>
            <a:noAutofit/>
          </a:bodyPr>
          <a:lstStyle/>
          <a:p>
            <a:pPr algn="ctr"/>
            <a:r>
              <a:rPr lang="en-IN" sz="2800" b="1" dirty="0">
                <a:solidFill>
                  <a:srgbClr val="030537"/>
                </a:solidFill>
                <a:latin typeface="+mn-lt"/>
              </a:rPr>
              <a:t>New Medical Decision-Making Tree</a:t>
            </a:r>
          </a:p>
        </p:txBody>
      </p:sp>
      <p:graphicFrame>
        <p:nvGraphicFramePr>
          <p:cNvPr id="5" name="Table 5">
            <a:extLst>
              <a:ext uri="{FF2B5EF4-FFF2-40B4-BE49-F238E27FC236}">
                <a16:creationId xmlns:a16="http://schemas.microsoft.com/office/drawing/2014/main" id="{50AC0D24-54BD-4116-A6CF-ED6609E61C23}"/>
              </a:ext>
            </a:extLst>
          </p:cNvPr>
          <p:cNvGraphicFramePr>
            <a:graphicFrameLocks noGrp="1"/>
          </p:cNvGraphicFramePr>
          <p:nvPr>
            <p:extLst>
              <p:ext uri="{D42A27DB-BD31-4B8C-83A1-F6EECF244321}">
                <p14:modId xmlns:p14="http://schemas.microsoft.com/office/powerpoint/2010/main" val="1469307004"/>
              </p:ext>
            </p:extLst>
          </p:nvPr>
        </p:nvGraphicFramePr>
        <p:xfrm>
          <a:off x="0" y="425275"/>
          <a:ext cx="12192000" cy="370840"/>
        </p:xfrm>
        <a:graphic>
          <a:graphicData uri="http://schemas.openxmlformats.org/drawingml/2006/table">
            <a:tbl>
              <a:tblPr firstRow="1" bandRow="1">
                <a:tableStyleId>{5C22544A-7EE6-4342-B048-85BDC9FD1C3A}</a:tableStyleId>
              </a:tblPr>
              <a:tblGrid>
                <a:gridCol w="3343275">
                  <a:extLst>
                    <a:ext uri="{9D8B030D-6E8A-4147-A177-3AD203B41FA5}">
                      <a16:colId xmlns:a16="http://schemas.microsoft.com/office/drawing/2014/main" val="2780650365"/>
                    </a:ext>
                  </a:extLst>
                </a:gridCol>
                <a:gridCol w="8848725">
                  <a:extLst>
                    <a:ext uri="{9D8B030D-6E8A-4147-A177-3AD203B41FA5}">
                      <a16:colId xmlns:a16="http://schemas.microsoft.com/office/drawing/2014/main" val="823737748"/>
                    </a:ext>
                  </a:extLst>
                </a:gridCol>
              </a:tblGrid>
              <a:tr h="370840">
                <a:tc>
                  <a:txBody>
                    <a:bodyPr/>
                    <a:lstStyle/>
                    <a:p>
                      <a:r>
                        <a:rPr lang="en-IN" dirty="0">
                          <a:solidFill>
                            <a:srgbClr val="030537"/>
                          </a:solidFill>
                        </a:rPr>
                        <a:t>CODE/MDM</a:t>
                      </a:r>
                    </a:p>
                  </a:txBody>
                  <a:tcPr>
                    <a:solidFill>
                      <a:schemeClr val="accent1">
                        <a:lumMod val="60000"/>
                        <a:lumOff val="40000"/>
                      </a:schemeClr>
                    </a:solidFill>
                  </a:tcPr>
                </a:tc>
                <a:tc>
                  <a:txBody>
                    <a:bodyPr/>
                    <a:lstStyle/>
                    <a:p>
                      <a:pPr algn="ctr"/>
                      <a:r>
                        <a:rPr lang="en-IN" dirty="0">
                          <a:solidFill>
                            <a:srgbClr val="030537"/>
                          </a:solidFill>
                        </a:rPr>
                        <a:t>Elements of Medical Decision Making</a:t>
                      </a:r>
                    </a:p>
                  </a:txBody>
                  <a:tcPr>
                    <a:solidFill>
                      <a:schemeClr val="accent6">
                        <a:lumMod val="60000"/>
                        <a:lumOff val="40000"/>
                      </a:schemeClr>
                    </a:solidFill>
                  </a:tcPr>
                </a:tc>
                <a:extLst>
                  <a:ext uri="{0D108BD9-81ED-4DB2-BD59-A6C34878D82A}">
                    <a16:rowId xmlns:a16="http://schemas.microsoft.com/office/drawing/2014/main" val="3108767242"/>
                  </a:ext>
                </a:extLst>
              </a:tr>
            </a:tbl>
          </a:graphicData>
        </a:graphic>
      </p:graphicFrame>
      <p:graphicFrame>
        <p:nvGraphicFramePr>
          <p:cNvPr id="7" name="Table 7">
            <a:extLst>
              <a:ext uri="{FF2B5EF4-FFF2-40B4-BE49-F238E27FC236}">
                <a16:creationId xmlns:a16="http://schemas.microsoft.com/office/drawing/2014/main" id="{CA4E23D3-5264-43D2-838B-A5F7D45B4710}"/>
              </a:ext>
            </a:extLst>
          </p:cNvPr>
          <p:cNvGraphicFramePr>
            <a:graphicFrameLocks noGrp="1"/>
          </p:cNvGraphicFramePr>
          <p:nvPr>
            <p:extLst>
              <p:ext uri="{D42A27DB-BD31-4B8C-83A1-F6EECF244321}">
                <p14:modId xmlns:p14="http://schemas.microsoft.com/office/powerpoint/2010/main" val="1782514206"/>
              </p:ext>
            </p:extLst>
          </p:nvPr>
        </p:nvGraphicFramePr>
        <p:xfrm>
          <a:off x="0" y="796115"/>
          <a:ext cx="12191999" cy="1371600"/>
        </p:xfrm>
        <a:graphic>
          <a:graphicData uri="http://schemas.openxmlformats.org/drawingml/2006/table">
            <a:tbl>
              <a:tblPr firstRow="1" bandRow="1">
                <a:tableStyleId>{5C22544A-7EE6-4342-B048-85BDC9FD1C3A}</a:tableStyleId>
              </a:tblPr>
              <a:tblGrid>
                <a:gridCol w="1081707">
                  <a:extLst>
                    <a:ext uri="{9D8B030D-6E8A-4147-A177-3AD203B41FA5}">
                      <a16:colId xmlns:a16="http://schemas.microsoft.com/office/drawing/2014/main" val="3284086090"/>
                    </a:ext>
                  </a:extLst>
                </a:gridCol>
                <a:gridCol w="2260501">
                  <a:extLst>
                    <a:ext uri="{9D8B030D-6E8A-4147-A177-3AD203B41FA5}">
                      <a16:colId xmlns:a16="http://schemas.microsoft.com/office/drawing/2014/main" val="827241143"/>
                    </a:ext>
                  </a:extLst>
                </a:gridCol>
                <a:gridCol w="2604726">
                  <a:extLst>
                    <a:ext uri="{9D8B030D-6E8A-4147-A177-3AD203B41FA5}">
                      <a16:colId xmlns:a16="http://schemas.microsoft.com/office/drawing/2014/main" val="3557419038"/>
                    </a:ext>
                  </a:extLst>
                </a:gridCol>
                <a:gridCol w="3248062">
                  <a:extLst>
                    <a:ext uri="{9D8B030D-6E8A-4147-A177-3AD203B41FA5}">
                      <a16:colId xmlns:a16="http://schemas.microsoft.com/office/drawing/2014/main" val="1483854434"/>
                    </a:ext>
                  </a:extLst>
                </a:gridCol>
                <a:gridCol w="2997003">
                  <a:extLst>
                    <a:ext uri="{9D8B030D-6E8A-4147-A177-3AD203B41FA5}">
                      <a16:colId xmlns:a16="http://schemas.microsoft.com/office/drawing/2014/main" val="1944627004"/>
                    </a:ext>
                  </a:extLst>
                </a:gridCol>
              </a:tblGrid>
              <a:tr h="370840">
                <a:tc>
                  <a:txBody>
                    <a:bodyPr/>
                    <a:lstStyle/>
                    <a:p>
                      <a:r>
                        <a:rPr lang="en-IN" sz="1400" dirty="0">
                          <a:solidFill>
                            <a:schemeClr val="accent1"/>
                          </a:solidFill>
                        </a:rPr>
                        <a:t>Code</a:t>
                      </a:r>
                    </a:p>
                  </a:txBody>
                  <a:tcPr>
                    <a:solidFill>
                      <a:schemeClr val="accent1">
                        <a:lumMod val="20000"/>
                        <a:lumOff val="80000"/>
                      </a:schemeClr>
                    </a:solidFill>
                  </a:tcPr>
                </a:tc>
                <a:tc>
                  <a:txBody>
                    <a:bodyPr/>
                    <a:lstStyle/>
                    <a:p>
                      <a:r>
                        <a:rPr lang="en-IN" sz="1400" dirty="0">
                          <a:solidFill>
                            <a:schemeClr val="accent1"/>
                          </a:solidFill>
                        </a:rPr>
                        <a:t>Level of MDM</a:t>
                      </a:r>
                    </a:p>
                  </a:txBody>
                  <a:tcPr>
                    <a:solidFill>
                      <a:schemeClr val="accent1">
                        <a:lumMod val="20000"/>
                        <a:lumOff val="80000"/>
                      </a:schemeClr>
                    </a:solidFill>
                  </a:tcPr>
                </a:tc>
                <a:tc>
                  <a:txBody>
                    <a:bodyPr/>
                    <a:lstStyle/>
                    <a:p>
                      <a:r>
                        <a:rPr lang="en-IN" sz="1400" dirty="0">
                          <a:solidFill>
                            <a:schemeClr val="accent1"/>
                          </a:solidFill>
                        </a:rPr>
                        <a:t>Number and Complexity of Problems Addressed</a:t>
                      </a:r>
                    </a:p>
                  </a:txBody>
                  <a:tcPr>
                    <a:solidFill>
                      <a:schemeClr val="accent1">
                        <a:lumMod val="20000"/>
                        <a:lumOff val="80000"/>
                      </a:schemeClr>
                    </a:solidFill>
                  </a:tcPr>
                </a:tc>
                <a:tc>
                  <a:txBody>
                    <a:bodyPr/>
                    <a:lstStyle/>
                    <a:p>
                      <a:r>
                        <a:rPr lang="en-IN" sz="1400" dirty="0">
                          <a:solidFill>
                            <a:schemeClr val="accent1"/>
                          </a:solidFill>
                        </a:rPr>
                        <a:t>Amount and/or Complexity of Data to be reviewed and Analysed.</a:t>
                      </a:r>
                    </a:p>
                    <a:p>
                      <a:r>
                        <a:rPr lang="en-IN" sz="1400" b="0" i="1" dirty="0">
                          <a:solidFill>
                            <a:schemeClr val="accent1"/>
                          </a:solidFill>
                        </a:rPr>
                        <a:t>*each unique test, order or document contributes to the combination of 2 or combination of 3 in category 1 below*</a:t>
                      </a:r>
                    </a:p>
                  </a:txBody>
                  <a:tcPr>
                    <a:solidFill>
                      <a:schemeClr val="accent1">
                        <a:lumMod val="20000"/>
                        <a:lumOff val="80000"/>
                      </a:schemeClr>
                    </a:solidFill>
                  </a:tcPr>
                </a:tc>
                <a:tc>
                  <a:txBody>
                    <a:bodyPr/>
                    <a:lstStyle/>
                    <a:p>
                      <a:r>
                        <a:rPr lang="en-IN" sz="1400" dirty="0">
                          <a:solidFill>
                            <a:schemeClr val="accent1"/>
                          </a:solidFill>
                        </a:rPr>
                        <a:t>Risk of Complication and/or Morbidity or Mortality of Patient Management</a:t>
                      </a:r>
                    </a:p>
                  </a:txBody>
                  <a:tcPr>
                    <a:solidFill>
                      <a:schemeClr val="accent1">
                        <a:lumMod val="20000"/>
                        <a:lumOff val="80000"/>
                      </a:schemeClr>
                    </a:solidFill>
                  </a:tcPr>
                </a:tc>
                <a:extLst>
                  <a:ext uri="{0D108BD9-81ED-4DB2-BD59-A6C34878D82A}">
                    <a16:rowId xmlns:a16="http://schemas.microsoft.com/office/drawing/2014/main" val="332249518"/>
                  </a:ext>
                </a:extLst>
              </a:tr>
            </a:tbl>
          </a:graphicData>
        </a:graphic>
      </p:graphicFrame>
      <p:graphicFrame>
        <p:nvGraphicFramePr>
          <p:cNvPr id="9" name="Table 7">
            <a:extLst>
              <a:ext uri="{FF2B5EF4-FFF2-40B4-BE49-F238E27FC236}">
                <a16:creationId xmlns:a16="http://schemas.microsoft.com/office/drawing/2014/main" id="{214E591D-3D1F-47E6-8FAA-B6211C01F605}"/>
              </a:ext>
            </a:extLst>
          </p:cNvPr>
          <p:cNvGraphicFramePr>
            <a:graphicFrameLocks noGrp="1"/>
          </p:cNvGraphicFramePr>
          <p:nvPr>
            <p:extLst>
              <p:ext uri="{D42A27DB-BD31-4B8C-83A1-F6EECF244321}">
                <p14:modId xmlns:p14="http://schemas.microsoft.com/office/powerpoint/2010/main" val="625611965"/>
              </p:ext>
            </p:extLst>
          </p:nvPr>
        </p:nvGraphicFramePr>
        <p:xfrm>
          <a:off x="0" y="1942750"/>
          <a:ext cx="12192000" cy="373504"/>
        </p:xfrm>
        <a:graphic>
          <a:graphicData uri="http://schemas.openxmlformats.org/drawingml/2006/table">
            <a:tbl>
              <a:tblPr firstRow="1" bandRow="1">
                <a:tableStyleId>{5C22544A-7EE6-4342-B048-85BDC9FD1C3A}</a:tableStyleId>
              </a:tblPr>
              <a:tblGrid>
                <a:gridCol w="1081707">
                  <a:extLst>
                    <a:ext uri="{9D8B030D-6E8A-4147-A177-3AD203B41FA5}">
                      <a16:colId xmlns:a16="http://schemas.microsoft.com/office/drawing/2014/main" val="3284086090"/>
                    </a:ext>
                  </a:extLst>
                </a:gridCol>
                <a:gridCol w="2260502">
                  <a:extLst>
                    <a:ext uri="{9D8B030D-6E8A-4147-A177-3AD203B41FA5}">
                      <a16:colId xmlns:a16="http://schemas.microsoft.com/office/drawing/2014/main" val="827241143"/>
                    </a:ext>
                  </a:extLst>
                </a:gridCol>
                <a:gridCol w="2604726">
                  <a:extLst>
                    <a:ext uri="{9D8B030D-6E8A-4147-A177-3AD203B41FA5}">
                      <a16:colId xmlns:a16="http://schemas.microsoft.com/office/drawing/2014/main" val="3557419038"/>
                    </a:ext>
                  </a:extLst>
                </a:gridCol>
                <a:gridCol w="3248062">
                  <a:extLst>
                    <a:ext uri="{9D8B030D-6E8A-4147-A177-3AD203B41FA5}">
                      <a16:colId xmlns:a16="http://schemas.microsoft.com/office/drawing/2014/main" val="1483854434"/>
                    </a:ext>
                  </a:extLst>
                </a:gridCol>
                <a:gridCol w="2997003">
                  <a:extLst>
                    <a:ext uri="{9D8B030D-6E8A-4147-A177-3AD203B41FA5}">
                      <a16:colId xmlns:a16="http://schemas.microsoft.com/office/drawing/2014/main" val="1944627004"/>
                    </a:ext>
                  </a:extLst>
                </a:gridCol>
              </a:tblGrid>
              <a:tr h="373504">
                <a:tc>
                  <a:txBody>
                    <a:bodyPr/>
                    <a:lstStyle/>
                    <a:p>
                      <a:r>
                        <a:rPr lang="en-IN" sz="1600" b="1" dirty="0">
                          <a:solidFill>
                            <a:srgbClr val="030537"/>
                          </a:solidFill>
                        </a:rPr>
                        <a:t>99211</a:t>
                      </a:r>
                    </a:p>
                  </a:txBody>
                  <a:tcPr>
                    <a:solidFill>
                      <a:schemeClr val="accent1">
                        <a:lumMod val="20000"/>
                        <a:lumOff val="80000"/>
                      </a:schemeClr>
                    </a:solidFill>
                  </a:tcPr>
                </a:tc>
                <a:tc>
                  <a:txBody>
                    <a:bodyPr/>
                    <a:lstStyle/>
                    <a:p>
                      <a:r>
                        <a:rPr lang="en-IN" sz="1400" dirty="0">
                          <a:solidFill>
                            <a:srgbClr val="030537"/>
                          </a:solidFill>
                        </a:rPr>
                        <a:t>N/A</a:t>
                      </a:r>
                    </a:p>
                  </a:txBody>
                  <a:tcPr>
                    <a:solidFill>
                      <a:schemeClr val="accent1">
                        <a:lumMod val="20000"/>
                        <a:lumOff val="80000"/>
                      </a:schemeClr>
                    </a:solidFill>
                  </a:tcPr>
                </a:tc>
                <a:tc>
                  <a:txBody>
                    <a:bodyPr/>
                    <a:lstStyle/>
                    <a:p>
                      <a:r>
                        <a:rPr lang="en-IN" sz="1400" dirty="0">
                          <a:solidFill>
                            <a:srgbClr val="030537"/>
                          </a:solidFill>
                        </a:rPr>
                        <a:t>N/A</a:t>
                      </a:r>
                    </a:p>
                  </a:txBody>
                  <a:tcPr>
                    <a:solidFill>
                      <a:schemeClr val="accent1">
                        <a:lumMod val="20000"/>
                        <a:lumOff val="80000"/>
                      </a:schemeClr>
                    </a:solidFill>
                  </a:tcPr>
                </a:tc>
                <a:tc>
                  <a:txBody>
                    <a:bodyPr/>
                    <a:lstStyle/>
                    <a:p>
                      <a:r>
                        <a:rPr lang="en-IN" sz="1400" dirty="0">
                          <a:solidFill>
                            <a:srgbClr val="030537"/>
                          </a:solidFill>
                        </a:rPr>
                        <a:t>N/A</a:t>
                      </a:r>
                    </a:p>
                  </a:txBody>
                  <a:tcPr>
                    <a:solidFill>
                      <a:schemeClr val="accent1">
                        <a:lumMod val="20000"/>
                        <a:lumOff val="80000"/>
                      </a:schemeClr>
                    </a:solidFill>
                  </a:tcPr>
                </a:tc>
                <a:tc>
                  <a:txBody>
                    <a:bodyPr/>
                    <a:lstStyle/>
                    <a:p>
                      <a:r>
                        <a:rPr lang="en-IN" sz="1400" dirty="0">
                          <a:solidFill>
                            <a:srgbClr val="030537"/>
                          </a:solidFill>
                        </a:rPr>
                        <a:t>N/A</a:t>
                      </a:r>
                    </a:p>
                  </a:txBody>
                  <a:tcPr>
                    <a:solidFill>
                      <a:schemeClr val="accent1">
                        <a:lumMod val="20000"/>
                        <a:lumOff val="80000"/>
                      </a:schemeClr>
                    </a:solidFill>
                  </a:tcPr>
                </a:tc>
                <a:extLst>
                  <a:ext uri="{0D108BD9-81ED-4DB2-BD59-A6C34878D82A}">
                    <a16:rowId xmlns:a16="http://schemas.microsoft.com/office/drawing/2014/main" val="332249518"/>
                  </a:ext>
                </a:extLst>
              </a:tr>
            </a:tbl>
          </a:graphicData>
        </a:graphic>
      </p:graphicFrame>
      <p:graphicFrame>
        <p:nvGraphicFramePr>
          <p:cNvPr id="10" name="Table 7">
            <a:extLst>
              <a:ext uri="{FF2B5EF4-FFF2-40B4-BE49-F238E27FC236}">
                <a16:creationId xmlns:a16="http://schemas.microsoft.com/office/drawing/2014/main" id="{9BFF4BEE-DF04-48B1-9129-3C06ABA4ADC4}"/>
              </a:ext>
            </a:extLst>
          </p:cNvPr>
          <p:cNvGraphicFramePr>
            <a:graphicFrameLocks noGrp="1"/>
          </p:cNvGraphicFramePr>
          <p:nvPr>
            <p:extLst>
              <p:ext uri="{D42A27DB-BD31-4B8C-83A1-F6EECF244321}">
                <p14:modId xmlns:p14="http://schemas.microsoft.com/office/powerpoint/2010/main" val="2891498991"/>
              </p:ext>
            </p:extLst>
          </p:nvPr>
        </p:nvGraphicFramePr>
        <p:xfrm>
          <a:off x="0" y="2274027"/>
          <a:ext cx="12192000" cy="1066800"/>
        </p:xfrm>
        <a:graphic>
          <a:graphicData uri="http://schemas.openxmlformats.org/drawingml/2006/table">
            <a:tbl>
              <a:tblPr firstRow="1" bandRow="1">
                <a:tableStyleId>{5C22544A-7EE6-4342-B048-85BDC9FD1C3A}</a:tableStyleId>
              </a:tblPr>
              <a:tblGrid>
                <a:gridCol w="1081707">
                  <a:extLst>
                    <a:ext uri="{9D8B030D-6E8A-4147-A177-3AD203B41FA5}">
                      <a16:colId xmlns:a16="http://schemas.microsoft.com/office/drawing/2014/main" val="3284086090"/>
                    </a:ext>
                  </a:extLst>
                </a:gridCol>
                <a:gridCol w="2260502">
                  <a:extLst>
                    <a:ext uri="{9D8B030D-6E8A-4147-A177-3AD203B41FA5}">
                      <a16:colId xmlns:a16="http://schemas.microsoft.com/office/drawing/2014/main" val="827241143"/>
                    </a:ext>
                  </a:extLst>
                </a:gridCol>
                <a:gridCol w="2604726">
                  <a:extLst>
                    <a:ext uri="{9D8B030D-6E8A-4147-A177-3AD203B41FA5}">
                      <a16:colId xmlns:a16="http://schemas.microsoft.com/office/drawing/2014/main" val="3557419038"/>
                    </a:ext>
                  </a:extLst>
                </a:gridCol>
                <a:gridCol w="3248062">
                  <a:extLst>
                    <a:ext uri="{9D8B030D-6E8A-4147-A177-3AD203B41FA5}">
                      <a16:colId xmlns:a16="http://schemas.microsoft.com/office/drawing/2014/main" val="1483854434"/>
                    </a:ext>
                  </a:extLst>
                </a:gridCol>
                <a:gridCol w="2997003">
                  <a:extLst>
                    <a:ext uri="{9D8B030D-6E8A-4147-A177-3AD203B41FA5}">
                      <a16:colId xmlns:a16="http://schemas.microsoft.com/office/drawing/2014/main" val="1944627004"/>
                    </a:ext>
                  </a:extLst>
                </a:gridCol>
              </a:tblGrid>
              <a:tr h="839163">
                <a:tc>
                  <a:txBody>
                    <a:bodyPr/>
                    <a:lstStyle/>
                    <a:p>
                      <a:r>
                        <a:rPr lang="en-IN" sz="1600" b="1" dirty="0">
                          <a:solidFill>
                            <a:srgbClr val="030537"/>
                          </a:solidFill>
                        </a:rPr>
                        <a:t>99202</a:t>
                      </a:r>
                    </a:p>
                    <a:p>
                      <a:r>
                        <a:rPr lang="en-IN" sz="1600" dirty="0">
                          <a:solidFill>
                            <a:srgbClr val="030537"/>
                          </a:solidFill>
                        </a:rPr>
                        <a:t>99212</a:t>
                      </a:r>
                    </a:p>
                  </a:txBody>
                  <a:tcPr>
                    <a:solidFill>
                      <a:schemeClr val="accent1">
                        <a:lumMod val="20000"/>
                        <a:lumOff val="80000"/>
                      </a:schemeClr>
                    </a:solidFill>
                  </a:tcPr>
                </a:tc>
                <a:tc>
                  <a:txBody>
                    <a:bodyPr/>
                    <a:lstStyle/>
                    <a:p>
                      <a:r>
                        <a:rPr lang="en-IN" sz="1400" dirty="0">
                          <a:solidFill>
                            <a:srgbClr val="030537"/>
                          </a:solidFill>
                        </a:rPr>
                        <a:t>Straightforward</a:t>
                      </a:r>
                    </a:p>
                  </a:txBody>
                  <a:tcPr>
                    <a:solidFill>
                      <a:schemeClr val="accent1">
                        <a:lumMod val="20000"/>
                        <a:lumOff val="80000"/>
                      </a:schemeClr>
                    </a:solidFill>
                  </a:tcPr>
                </a:tc>
                <a:tc>
                  <a:txBody>
                    <a:bodyPr/>
                    <a:lstStyle/>
                    <a:p>
                      <a:r>
                        <a:rPr lang="en-IN" sz="1400" dirty="0">
                          <a:solidFill>
                            <a:srgbClr val="030537"/>
                          </a:solidFill>
                        </a:rPr>
                        <a:t>Minimal</a:t>
                      </a:r>
                      <a:r>
                        <a:rPr lang="en-IN" sz="1800" dirty="0">
                          <a:solidFill>
                            <a:srgbClr val="030537"/>
                          </a:solidFill>
                        </a:rPr>
                        <a:t>.</a:t>
                      </a:r>
                    </a:p>
                    <a:p>
                      <a:r>
                        <a:rPr lang="en-IN" sz="1400" b="0" dirty="0">
                          <a:solidFill>
                            <a:srgbClr val="030537"/>
                          </a:solidFill>
                        </a:rPr>
                        <a:t>1 self-limited or minor problem</a:t>
                      </a:r>
                    </a:p>
                    <a:p>
                      <a:endParaRPr lang="en-IN" sz="1800" dirty="0">
                        <a:solidFill>
                          <a:srgbClr val="030537"/>
                        </a:solidFill>
                      </a:endParaRPr>
                    </a:p>
                  </a:txBody>
                  <a:tcPr>
                    <a:solidFill>
                      <a:schemeClr val="accent1">
                        <a:lumMod val="20000"/>
                        <a:lumOff val="80000"/>
                      </a:schemeClr>
                    </a:solidFill>
                  </a:tcPr>
                </a:tc>
                <a:tc>
                  <a:txBody>
                    <a:bodyPr/>
                    <a:lstStyle/>
                    <a:p>
                      <a:r>
                        <a:rPr lang="en-IN" sz="1400" dirty="0">
                          <a:solidFill>
                            <a:srgbClr val="030537"/>
                          </a:solidFill>
                        </a:rPr>
                        <a:t>Minimal or none</a:t>
                      </a:r>
                    </a:p>
                    <a:p>
                      <a:endParaRPr lang="en-IN" sz="1400" dirty="0">
                        <a:solidFill>
                          <a:srgbClr val="030537"/>
                        </a:solidFill>
                      </a:endParaRPr>
                    </a:p>
                    <a:p>
                      <a:endParaRPr lang="en-IN" sz="1400" dirty="0">
                        <a:solidFill>
                          <a:srgbClr val="030537"/>
                        </a:solidFill>
                      </a:endParaRPr>
                    </a:p>
                  </a:txBody>
                  <a:tcPr>
                    <a:solidFill>
                      <a:schemeClr val="accent1">
                        <a:lumMod val="20000"/>
                        <a:lumOff val="80000"/>
                      </a:schemeClr>
                    </a:solidFill>
                  </a:tcPr>
                </a:tc>
                <a:tc>
                  <a:txBody>
                    <a:bodyPr/>
                    <a:lstStyle/>
                    <a:p>
                      <a:r>
                        <a:rPr lang="en-IN" sz="1400" dirty="0">
                          <a:solidFill>
                            <a:srgbClr val="030537"/>
                          </a:solidFill>
                        </a:rPr>
                        <a:t>Minimal </a:t>
                      </a:r>
                      <a:r>
                        <a:rPr lang="en-IN" sz="1400" b="0" dirty="0">
                          <a:solidFill>
                            <a:srgbClr val="030537"/>
                          </a:solidFill>
                        </a:rPr>
                        <a:t>risk of morbidity from additional diagnostic testing or treatment</a:t>
                      </a:r>
                    </a:p>
                    <a:p>
                      <a:endParaRPr lang="en-IN" dirty="0">
                        <a:solidFill>
                          <a:srgbClr val="030537"/>
                        </a:solidFill>
                      </a:endParaRPr>
                    </a:p>
                  </a:txBody>
                  <a:tcPr>
                    <a:solidFill>
                      <a:schemeClr val="accent1">
                        <a:lumMod val="20000"/>
                        <a:lumOff val="80000"/>
                      </a:schemeClr>
                    </a:solidFill>
                  </a:tcPr>
                </a:tc>
                <a:extLst>
                  <a:ext uri="{0D108BD9-81ED-4DB2-BD59-A6C34878D82A}">
                    <a16:rowId xmlns:a16="http://schemas.microsoft.com/office/drawing/2014/main" val="332249518"/>
                  </a:ext>
                </a:extLst>
              </a:tr>
            </a:tbl>
          </a:graphicData>
        </a:graphic>
      </p:graphicFrame>
      <p:graphicFrame>
        <p:nvGraphicFramePr>
          <p:cNvPr id="11" name="Table 7">
            <a:extLst>
              <a:ext uri="{FF2B5EF4-FFF2-40B4-BE49-F238E27FC236}">
                <a16:creationId xmlns:a16="http://schemas.microsoft.com/office/drawing/2014/main" id="{2CD29DE1-3FA0-4FE9-ADB7-FB3D32AB133C}"/>
              </a:ext>
            </a:extLst>
          </p:cNvPr>
          <p:cNvGraphicFramePr>
            <a:graphicFrameLocks noGrp="1"/>
          </p:cNvGraphicFramePr>
          <p:nvPr>
            <p:extLst>
              <p:ext uri="{D42A27DB-BD31-4B8C-83A1-F6EECF244321}">
                <p14:modId xmlns:p14="http://schemas.microsoft.com/office/powerpoint/2010/main" val="3516808236"/>
              </p:ext>
            </p:extLst>
          </p:nvPr>
        </p:nvGraphicFramePr>
        <p:xfrm>
          <a:off x="0" y="3100990"/>
          <a:ext cx="12192001" cy="4358640"/>
        </p:xfrm>
        <a:graphic>
          <a:graphicData uri="http://schemas.openxmlformats.org/drawingml/2006/table">
            <a:tbl>
              <a:tblPr firstRow="1" bandRow="1">
                <a:tableStyleId>{5C22544A-7EE6-4342-B048-85BDC9FD1C3A}</a:tableStyleId>
              </a:tblPr>
              <a:tblGrid>
                <a:gridCol w="1081707">
                  <a:extLst>
                    <a:ext uri="{9D8B030D-6E8A-4147-A177-3AD203B41FA5}">
                      <a16:colId xmlns:a16="http://schemas.microsoft.com/office/drawing/2014/main" val="3284086090"/>
                    </a:ext>
                  </a:extLst>
                </a:gridCol>
                <a:gridCol w="2260502">
                  <a:extLst>
                    <a:ext uri="{9D8B030D-6E8A-4147-A177-3AD203B41FA5}">
                      <a16:colId xmlns:a16="http://schemas.microsoft.com/office/drawing/2014/main" val="827241143"/>
                    </a:ext>
                  </a:extLst>
                </a:gridCol>
                <a:gridCol w="2604726">
                  <a:extLst>
                    <a:ext uri="{9D8B030D-6E8A-4147-A177-3AD203B41FA5}">
                      <a16:colId xmlns:a16="http://schemas.microsoft.com/office/drawing/2014/main" val="3557419038"/>
                    </a:ext>
                  </a:extLst>
                </a:gridCol>
                <a:gridCol w="3248062">
                  <a:extLst>
                    <a:ext uri="{9D8B030D-6E8A-4147-A177-3AD203B41FA5}">
                      <a16:colId xmlns:a16="http://schemas.microsoft.com/office/drawing/2014/main" val="1483854434"/>
                    </a:ext>
                  </a:extLst>
                </a:gridCol>
                <a:gridCol w="2997004">
                  <a:extLst>
                    <a:ext uri="{9D8B030D-6E8A-4147-A177-3AD203B41FA5}">
                      <a16:colId xmlns:a16="http://schemas.microsoft.com/office/drawing/2014/main" val="1944627004"/>
                    </a:ext>
                  </a:extLst>
                </a:gridCol>
              </a:tblGrid>
              <a:tr h="3757010">
                <a:tc>
                  <a:txBody>
                    <a:bodyPr/>
                    <a:lstStyle/>
                    <a:p>
                      <a:r>
                        <a:rPr lang="en-IN" sz="1600" dirty="0">
                          <a:solidFill>
                            <a:srgbClr val="030537"/>
                          </a:solidFill>
                        </a:rPr>
                        <a:t>99203</a:t>
                      </a:r>
                    </a:p>
                    <a:p>
                      <a:r>
                        <a:rPr lang="en-IN" sz="1600" dirty="0">
                          <a:solidFill>
                            <a:srgbClr val="030537"/>
                          </a:solidFill>
                        </a:rPr>
                        <a:t>99213</a:t>
                      </a:r>
                    </a:p>
                  </a:txBody>
                  <a:tcPr>
                    <a:solidFill>
                      <a:schemeClr val="accent1">
                        <a:lumMod val="20000"/>
                        <a:lumOff val="80000"/>
                      </a:schemeClr>
                    </a:solidFill>
                  </a:tcPr>
                </a:tc>
                <a:tc>
                  <a:txBody>
                    <a:bodyPr/>
                    <a:lstStyle/>
                    <a:p>
                      <a:r>
                        <a:rPr lang="en-IN" sz="1600" dirty="0">
                          <a:solidFill>
                            <a:srgbClr val="030537"/>
                          </a:solidFill>
                        </a:rPr>
                        <a:t>Low</a:t>
                      </a:r>
                    </a:p>
                  </a:txBody>
                  <a:tcPr>
                    <a:solidFill>
                      <a:schemeClr val="accent1">
                        <a:lumMod val="20000"/>
                        <a:lumOff val="80000"/>
                      </a:schemeClr>
                    </a:solidFill>
                  </a:tcPr>
                </a:tc>
                <a:tc>
                  <a:txBody>
                    <a:bodyPr/>
                    <a:lstStyle/>
                    <a:p>
                      <a:r>
                        <a:rPr lang="en-IN" sz="1400" dirty="0">
                          <a:solidFill>
                            <a:srgbClr val="030537"/>
                          </a:solidFill>
                        </a:rPr>
                        <a:t>Low</a:t>
                      </a:r>
                      <a:endParaRPr lang="en-IN" sz="1800" dirty="0">
                        <a:solidFill>
                          <a:srgbClr val="030537"/>
                        </a:solidFill>
                      </a:endParaRPr>
                    </a:p>
                    <a:p>
                      <a:r>
                        <a:rPr lang="en-IN" sz="1400" b="0" dirty="0">
                          <a:solidFill>
                            <a:srgbClr val="030537"/>
                          </a:solidFill>
                        </a:rPr>
                        <a:t>2 or more self-limited or minor problems;</a:t>
                      </a:r>
                    </a:p>
                    <a:p>
                      <a:pPr algn="l"/>
                      <a:r>
                        <a:rPr lang="en-IN" sz="1400" dirty="0">
                          <a:solidFill>
                            <a:srgbClr val="030537"/>
                          </a:solidFill>
                        </a:rPr>
                        <a:t>        </a:t>
                      </a:r>
                      <a:r>
                        <a:rPr lang="en-IN" sz="1400" b="0" i="1" dirty="0">
                          <a:solidFill>
                            <a:schemeClr val="bg2">
                              <a:lumMod val="50000"/>
                            </a:schemeClr>
                          </a:solidFill>
                        </a:rPr>
                        <a:t>OR</a:t>
                      </a:r>
                    </a:p>
                    <a:p>
                      <a:pPr algn="l"/>
                      <a:r>
                        <a:rPr lang="en-IN" sz="1400" b="0" dirty="0">
                          <a:solidFill>
                            <a:srgbClr val="030537"/>
                          </a:solidFill>
                        </a:rPr>
                        <a:t>1 stable chronic illness;</a:t>
                      </a:r>
                    </a:p>
                    <a:p>
                      <a:pPr algn="l"/>
                      <a:r>
                        <a:rPr lang="en-IN" sz="1400" dirty="0">
                          <a:solidFill>
                            <a:srgbClr val="030537"/>
                          </a:solidFill>
                        </a:rPr>
                        <a:t>        </a:t>
                      </a:r>
                      <a:r>
                        <a:rPr lang="en-IN" sz="1400" b="0" i="1" dirty="0">
                          <a:solidFill>
                            <a:schemeClr val="bg2">
                              <a:lumMod val="50000"/>
                            </a:schemeClr>
                          </a:solidFill>
                        </a:rPr>
                        <a:t>OR</a:t>
                      </a:r>
                    </a:p>
                    <a:p>
                      <a:pPr algn="l"/>
                      <a:r>
                        <a:rPr lang="en-IN" sz="1400" b="0" dirty="0">
                          <a:solidFill>
                            <a:srgbClr val="030537"/>
                          </a:solidFill>
                        </a:rPr>
                        <a:t>1 acute, uncomplicated illness or injury</a:t>
                      </a:r>
                      <a:endParaRPr lang="en-IN" sz="1800" b="0" dirty="0">
                        <a:solidFill>
                          <a:srgbClr val="030537"/>
                        </a:solidFill>
                      </a:endParaRPr>
                    </a:p>
                  </a:txBody>
                  <a:tcPr>
                    <a:solidFill>
                      <a:schemeClr val="accent1">
                        <a:lumMod val="20000"/>
                        <a:lumOff val="80000"/>
                      </a:schemeClr>
                    </a:solidFill>
                  </a:tcPr>
                </a:tc>
                <a:tc>
                  <a:txBody>
                    <a:bodyPr/>
                    <a:lstStyle/>
                    <a:p>
                      <a:r>
                        <a:rPr lang="en-IN" sz="1400" dirty="0">
                          <a:solidFill>
                            <a:srgbClr val="030537"/>
                          </a:solidFill>
                        </a:rPr>
                        <a:t>Limited</a:t>
                      </a:r>
                    </a:p>
                    <a:p>
                      <a:r>
                        <a:rPr lang="en-IN" sz="1400" b="0" i="1" dirty="0">
                          <a:solidFill>
                            <a:schemeClr val="bg2">
                              <a:lumMod val="50000"/>
                            </a:schemeClr>
                          </a:solidFill>
                        </a:rPr>
                        <a:t>(Must meet the requirements of at least 1/22 categories)</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400" dirty="0">
                          <a:solidFill>
                            <a:srgbClr val="030537"/>
                          </a:solidFill>
                        </a:rPr>
                        <a:t>Category 1 : Test and documents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400" b="0" dirty="0">
                          <a:solidFill>
                            <a:srgbClr val="030537"/>
                          </a:solidFill>
                        </a:rPr>
                        <a:t>Any combination of 2 from the following: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400" b="0" dirty="0">
                          <a:solidFill>
                            <a:srgbClr val="030537"/>
                          </a:solidFill>
                        </a:rPr>
                        <a:t>Review of prior external note(s) from each unique source*;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400" b="0" dirty="0">
                          <a:solidFill>
                            <a:srgbClr val="030537"/>
                          </a:solidFill>
                        </a:rPr>
                        <a:t>Review of the result(s) of each unique test*;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400" b="0" dirty="0">
                          <a:solidFill>
                            <a:srgbClr val="030537"/>
                          </a:solidFill>
                        </a:rPr>
                        <a:t>Ordering of each unique test*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N" sz="1400" b="0" i="1" dirty="0">
                          <a:solidFill>
                            <a:schemeClr val="bg2">
                              <a:lumMod val="50000"/>
                            </a:schemeClr>
                          </a:solidFill>
                        </a:rPr>
                        <a:t>        OR</a:t>
                      </a:r>
                      <a:endParaRPr lang="en-IN" sz="1400" dirty="0">
                        <a:solidFill>
                          <a:schemeClr val="bg2">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1400" dirty="0">
                          <a:solidFill>
                            <a:srgbClr val="030537"/>
                          </a:solidFill>
                        </a:rPr>
                        <a:t>Category 2 : Assessment requiring an independent historian(s)</a:t>
                      </a:r>
                    </a:p>
                    <a:p>
                      <a:r>
                        <a:rPr lang="en-IN" sz="1400" b="0" i="1" dirty="0">
                          <a:solidFill>
                            <a:schemeClr val="bg2">
                              <a:lumMod val="50000"/>
                            </a:schemeClr>
                          </a:solidFill>
                        </a:rPr>
                        <a:t>(For the categories of independent interpretation of tests and discussion of management or test interpretation, see moderate or high)</a:t>
                      </a:r>
                    </a:p>
                    <a:p>
                      <a:endParaRPr lang="en-IN" sz="1400" dirty="0">
                        <a:solidFill>
                          <a:srgbClr val="030537"/>
                        </a:solidFill>
                      </a:endParaRPr>
                    </a:p>
                    <a:p>
                      <a:endParaRPr lang="en-IN" sz="1400" dirty="0">
                        <a:solidFill>
                          <a:srgbClr val="030537"/>
                        </a:solidFill>
                      </a:endParaRPr>
                    </a:p>
                  </a:txBody>
                  <a:tcPr>
                    <a:solidFill>
                      <a:schemeClr val="accent1">
                        <a:lumMod val="20000"/>
                        <a:lumOff val="80000"/>
                      </a:schemeClr>
                    </a:solidFill>
                  </a:tcPr>
                </a:tc>
                <a:tc>
                  <a:txBody>
                    <a:bodyPr/>
                    <a:lstStyle/>
                    <a:p>
                      <a:r>
                        <a:rPr lang="en-IN" sz="1400" dirty="0">
                          <a:solidFill>
                            <a:srgbClr val="030537"/>
                          </a:solidFill>
                        </a:rPr>
                        <a:t>Low</a:t>
                      </a:r>
                      <a:r>
                        <a:rPr lang="en-IN" sz="1400" b="0" dirty="0">
                          <a:solidFill>
                            <a:srgbClr val="030537"/>
                          </a:solidFill>
                        </a:rPr>
                        <a:t> risk of morbidity from additional diagnostic testing or treatment</a:t>
                      </a:r>
                    </a:p>
                    <a:p>
                      <a:endParaRPr lang="en-IN" dirty="0">
                        <a:solidFill>
                          <a:srgbClr val="030537"/>
                        </a:solidFill>
                      </a:endParaRPr>
                    </a:p>
                  </a:txBody>
                  <a:tcPr>
                    <a:solidFill>
                      <a:schemeClr val="accent1">
                        <a:lumMod val="20000"/>
                        <a:lumOff val="80000"/>
                      </a:schemeClr>
                    </a:solidFill>
                  </a:tcPr>
                </a:tc>
                <a:extLst>
                  <a:ext uri="{0D108BD9-81ED-4DB2-BD59-A6C34878D82A}">
                    <a16:rowId xmlns:a16="http://schemas.microsoft.com/office/drawing/2014/main" val="332249518"/>
                  </a:ext>
                </a:extLst>
              </a:tr>
            </a:tbl>
          </a:graphicData>
        </a:graphic>
      </p:graphicFrame>
      <p:pic>
        <p:nvPicPr>
          <p:cNvPr id="8" name="Picture 7" descr="Description: omnimd-logo-Signature">
            <a:extLst>
              <a:ext uri="{FF2B5EF4-FFF2-40B4-BE49-F238E27FC236}">
                <a16:creationId xmlns:a16="http://schemas.microsoft.com/office/drawing/2014/main" id="{355FDC13-C8F3-4885-834E-E6222FE85D6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500994" y="-5283"/>
            <a:ext cx="1691005" cy="591820"/>
          </a:xfrm>
          <a:prstGeom prst="rect">
            <a:avLst/>
          </a:prstGeom>
          <a:noFill/>
          <a:ln>
            <a:noFill/>
          </a:ln>
        </p:spPr>
      </p:pic>
    </p:spTree>
    <p:extLst>
      <p:ext uri="{BB962C8B-B14F-4D97-AF65-F5344CB8AC3E}">
        <p14:creationId xmlns:p14="http://schemas.microsoft.com/office/powerpoint/2010/main" val="2671417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50AC0D24-54BD-4116-A6CF-ED6609E61C23}"/>
              </a:ext>
            </a:extLst>
          </p:cNvPr>
          <p:cNvGraphicFramePr>
            <a:graphicFrameLocks noGrp="1"/>
          </p:cNvGraphicFramePr>
          <p:nvPr>
            <p:extLst>
              <p:ext uri="{D42A27DB-BD31-4B8C-83A1-F6EECF244321}">
                <p14:modId xmlns:p14="http://schemas.microsoft.com/office/powerpoint/2010/main" val="3394911602"/>
              </p:ext>
            </p:extLst>
          </p:nvPr>
        </p:nvGraphicFramePr>
        <p:xfrm>
          <a:off x="0" y="425275"/>
          <a:ext cx="12192000" cy="370840"/>
        </p:xfrm>
        <a:graphic>
          <a:graphicData uri="http://schemas.openxmlformats.org/drawingml/2006/table">
            <a:tbl>
              <a:tblPr firstRow="1" bandRow="1">
                <a:tableStyleId>{5C22544A-7EE6-4342-B048-85BDC9FD1C3A}</a:tableStyleId>
              </a:tblPr>
              <a:tblGrid>
                <a:gridCol w="3343275">
                  <a:extLst>
                    <a:ext uri="{9D8B030D-6E8A-4147-A177-3AD203B41FA5}">
                      <a16:colId xmlns:a16="http://schemas.microsoft.com/office/drawing/2014/main" val="2780650365"/>
                    </a:ext>
                  </a:extLst>
                </a:gridCol>
                <a:gridCol w="8848725">
                  <a:extLst>
                    <a:ext uri="{9D8B030D-6E8A-4147-A177-3AD203B41FA5}">
                      <a16:colId xmlns:a16="http://schemas.microsoft.com/office/drawing/2014/main" val="823737748"/>
                    </a:ext>
                  </a:extLst>
                </a:gridCol>
              </a:tblGrid>
              <a:tr h="370840">
                <a:tc>
                  <a:txBody>
                    <a:bodyPr/>
                    <a:lstStyle/>
                    <a:p>
                      <a:r>
                        <a:rPr lang="en-IN" dirty="0">
                          <a:solidFill>
                            <a:srgbClr val="030537"/>
                          </a:solidFill>
                        </a:rPr>
                        <a:t>CODE/MDM</a:t>
                      </a:r>
                    </a:p>
                  </a:txBody>
                  <a:tcPr>
                    <a:solidFill>
                      <a:schemeClr val="accent1">
                        <a:lumMod val="60000"/>
                        <a:lumOff val="40000"/>
                      </a:schemeClr>
                    </a:solidFill>
                  </a:tcPr>
                </a:tc>
                <a:tc>
                  <a:txBody>
                    <a:bodyPr/>
                    <a:lstStyle/>
                    <a:p>
                      <a:pPr algn="ctr"/>
                      <a:r>
                        <a:rPr lang="en-IN" dirty="0">
                          <a:solidFill>
                            <a:srgbClr val="030537"/>
                          </a:solidFill>
                        </a:rPr>
                        <a:t>Elements of Medical Decision Making</a:t>
                      </a:r>
                    </a:p>
                  </a:txBody>
                  <a:tcPr>
                    <a:solidFill>
                      <a:schemeClr val="accent6">
                        <a:lumMod val="60000"/>
                        <a:lumOff val="40000"/>
                      </a:schemeClr>
                    </a:solidFill>
                  </a:tcPr>
                </a:tc>
                <a:extLst>
                  <a:ext uri="{0D108BD9-81ED-4DB2-BD59-A6C34878D82A}">
                    <a16:rowId xmlns:a16="http://schemas.microsoft.com/office/drawing/2014/main" val="3108767242"/>
                  </a:ext>
                </a:extLst>
              </a:tr>
            </a:tbl>
          </a:graphicData>
        </a:graphic>
      </p:graphicFrame>
      <p:graphicFrame>
        <p:nvGraphicFramePr>
          <p:cNvPr id="7" name="Table 7">
            <a:extLst>
              <a:ext uri="{FF2B5EF4-FFF2-40B4-BE49-F238E27FC236}">
                <a16:creationId xmlns:a16="http://schemas.microsoft.com/office/drawing/2014/main" id="{CA4E23D3-5264-43D2-838B-A5F7D45B4710}"/>
              </a:ext>
            </a:extLst>
          </p:cNvPr>
          <p:cNvGraphicFramePr>
            <a:graphicFrameLocks noGrp="1"/>
          </p:cNvGraphicFramePr>
          <p:nvPr>
            <p:extLst>
              <p:ext uri="{D42A27DB-BD31-4B8C-83A1-F6EECF244321}">
                <p14:modId xmlns:p14="http://schemas.microsoft.com/office/powerpoint/2010/main" val="3286843766"/>
              </p:ext>
            </p:extLst>
          </p:nvPr>
        </p:nvGraphicFramePr>
        <p:xfrm>
          <a:off x="0" y="796115"/>
          <a:ext cx="12191999" cy="1371600"/>
        </p:xfrm>
        <a:graphic>
          <a:graphicData uri="http://schemas.openxmlformats.org/drawingml/2006/table">
            <a:tbl>
              <a:tblPr firstRow="1" bandRow="1">
                <a:tableStyleId>{5C22544A-7EE6-4342-B048-85BDC9FD1C3A}</a:tableStyleId>
              </a:tblPr>
              <a:tblGrid>
                <a:gridCol w="1081707">
                  <a:extLst>
                    <a:ext uri="{9D8B030D-6E8A-4147-A177-3AD203B41FA5}">
                      <a16:colId xmlns:a16="http://schemas.microsoft.com/office/drawing/2014/main" val="3284086090"/>
                    </a:ext>
                  </a:extLst>
                </a:gridCol>
                <a:gridCol w="2260501">
                  <a:extLst>
                    <a:ext uri="{9D8B030D-6E8A-4147-A177-3AD203B41FA5}">
                      <a16:colId xmlns:a16="http://schemas.microsoft.com/office/drawing/2014/main" val="827241143"/>
                    </a:ext>
                  </a:extLst>
                </a:gridCol>
                <a:gridCol w="2604726">
                  <a:extLst>
                    <a:ext uri="{9D8B030D-6E8A-4147-A177-3AD203B41FA5}">
                      <a16:colId xmlns:a16="http://schemas.microsoft.com/office/drawing/2014/main" val="3557419038"/>
                    </a:ext>
                  </a:extLst>
                </a:gridCol>
                <a:gridCol w="3248062">
                  <a:extLst>
                    <a:ext uri="{9D8B030D-6E8A-4147-A177-3AD203B41FA5}">
                      <a16:colId xmlns:a16="http://schemas.microsoft.com/office/drawing/2014/main" val="1483854434"/>
                    </a:ext>
                  </a:extLst>
                </a:gridCol>
                <a:gridCol w="2997003">
                  <a:extLst>
                    <a:ext uri="{9D8B030D-6E8A-4147-A177-3AD203B41FA5}">
                      <a16:colId xmlns:a16="http://schemas.microsoft.com/office/drawing/2014/main" val="1944627004"/>
                    </a:ext>
                  </a:extLst>
                </a:gridCol>
              </a:tblGrid>
              <a:tr h="370840">
                <a:tc>
                  <a:txBody>
                    <a:bodyPr/>
                    <a:lstStyle/>
                    <a:p>
                      <a:r>
                        <a:rPr lang="en-IN" sz="1400" dirty="0">
                          <a:solidFill>
                            <a:srgbClr val="030537"/>
                          </a:solidFill>
                        </a:rPr>
                        <a:t>Code</a:t>
                      </a:r>
                    </a:p>
                  </a:txBody>
                  <a:tcPr>
                    <a:solidFill>
                      <a:schemeClr val="accent1">
                        <a:lumMod val="20000"/>
                        <a:lumOff val="80000"/>
                      </a:schemeClr>
                    </a:solidFill>
                  </a:tcPr>
                </a:tc>
                <a:tc>
                  <a:txBody>
                    <a:bodyPr/>
                    <a:lstStyle/>
                    <a:p>
                      <a:r>
                        <a:rPr lang="en-IN" sz="1400" dirty="0">
                          <a:solidFill>
                            <a:srgbClr val="030537"/>
                          </a:solidFill>
                        </a:rPr>
                        <a:t>Level of MDM</a:t>
                      </a:r>
                    </a:p>
                  </a:txBody>
                  <a:tcPr>
                    <a:solidFill>
                      <a:schemeClr val="accent1">
                        <a:lumMod val="20000"/>
                        <a:lumOff val="80000"/>
                      </a:schemeClr>
                    </a:solidFill>
                  </a:tcPr>
                </a:tc>
                <a:tc>
                  <a:txBody>
                    <a:bodyPr/>
                    <a:lstStyle/>
                    <a:p>
                      <a:r>
                        <a:rPr lang="en-IN" sz="1400" dirty="0">
                          <a:solidFill>
                            <a:srgbClr val="030537"/>
                          </a:solidFill>
                        </a:rPr>
                        <a:t>Number and Complexity of Problems Addressed</a:t>
                      </a:r>
                    </a:p>
                  </a:txBody>
                  <a:tcPr>
                    <a:solidFill>
                      <a:schemeClr val="accent1">
                        <a:lumMod val="20000"/>
                        <a:lumOff val="80000"/>
                      </a:schemeClr>
                    </a:solidFill>
                  </a:tcPr>
                </a:tc>
                <a:tc>
                  <a:txBody>
                    <a:bodyPr/>
                    <a:lstStyle/>
                    <a:p>
                      <a:r>
                        <a:rPr lang="en-IN" sz="1400" dirty="0">
                          <a:solidFill>
                            <a:srgbClr val="030537"/>
                          </a:solidFill>
                        </a:rPr>
                        <a:t>Amount and/or Complexity of Data to be reviewed and Analysed.</a:t>
                      </a:r>
                    </a:p>
                    <a:p>
                      <a:r>
                        <a:rPr lang="en-IN" sz="1400" b="0" i="1" dirty="0">
                          <a:solidFill>
                            <a:schemeClr val="bg2">
                              <a:lumMod val="50000"/>
                            </a:schemeClr>
                          </a:solidFill>
                        </a:rPr>
                        <a:t>*each unique test, order or document contributes to the combination of 2 or combination of 3 in category 1 below*</a:t>
                      </a:r>
                    </a:p>
                  </a:txBody>
                  <a:tcPr>
                    <a:solidFill>
                      <a:schemeClr val="accent1">
                        <a:lumMod val="20000"/>
                        <a:lumOff val="80000"/>
                      </a:schemeClr>
                    </a:solidFill>
                  </a:tcPr>
                </a:tc>
                <a:tc>
                  <a:txBody>
                    <a:bodyPr/>
                    <a:lstStyle/>
                    <a:p>
                      <a:r>
                        <a:rPr lang="en-IN" sz="1400" dirty="0">
                          <a:solidFill>
                            <a:srgbClr val="030537"/>
                          </a:solidFill>
                        </a:rPr>
                        <a:t>Risk of Complication and/or Morbidity or Mortality of Patient Management</a:t>
                      </a:r>
                    </a:p>
                  </a:txBody>
                  <a:tcPr>
                    <a:solidFill>
                      <a:schemeClr val="accent1">
                        <a:lumMod val="20000"/>
                        <a:lumOff val="80000"/>
                      </a:schemeClr>
                    </a:solidFill>
                  </a:tcPr>
                </a:tc>
                <a:extLst>
                  <a:ext uri="{0D108BD9-81ED-4DB2-BD59-A6C34878D82A}">
                    <a16:rowId xmlns:a16="http://schemas.microsoft.com/office/drawing/2014/main" val="332249518"/>
                  </a:ext>
                </a:extLst>
              </a:tr>
            </a:tbl>
          </a:graphicData>
        </a:graphic>
      </p:graphicFrame>
      <p:graphicFrame>
        <p:nvGraphicFramePr>
          <p:cNvPr id="11" name="Table 7">
            <a:extLst>
              <a:ext uri="{FF2B5EF4-FFF2-40B4-BE49-F238E27FC236}">
                <a16:creationId xmlns:a16="http://schemas.microsoft.com/office/drawing/2014/main" id="{2CD29DE1-3FA0-4FE9-ADB7-FB3D32AB133C}"/>
              </a:ext>
            </a:extLst>
          </p:cNvPr>
          <p:cNvGraphicFramePr>
            <a:graphicFrameLocks noGrp="1"/>
          </p:cNvGraphicFramePr>
          <p:nvPr>
            <p:extLst>
              <p:ext uri="{D42A27DB-BD31-4B8C-83A1-F6EECF244321}">
                <p14:modId xmlns:p14="http://schemas.microsoft.com/office/powerpoint/2010/main" val="3915418637"/>
              </p:ext>
            </p:extLst>
          </p:nvPr>
        </p:nvGraphicFramePr>
        <p:xfrm>
          <a:off x="0" y="1954355"/>
          <a:ext cx="12192001" cy="6736080"/>
        </p:xfrm>
        <a:graphic>
          <a:graphicData uri="http://schemas.openxmlformats.org/drawingml/2006/table">
            <a:tbl>
              <a:tblPr firstRow="1" bandRow="1">
                <a:tableStyleId>{5C22544A-7EE6-4342-B048-85BDC9FD1C3A}</a:tableStyleId>
              </a:tblPr>
              <a:tblGrid>
                <a:gridCol w="1081707">
                  <a:extLst>
                    <a:ext uri="{9D8B030D-6E8A-4147-A177-3AD203B41FA5}">
                      <a16:colId xmlns:a16="http://schemas.microsoft.com/office/drawing/2014/main" val="3284086090"/>
                    </a:ext>
                  </a:extLst>
                </a:gridCol>
                <a:gridCol w="2260502">
                  <a:extLst>
                    <a:ext uri="{9D8B030D-6E8A-4147-A177-3AD203B41FA5}">
                      <a16:colId xmlns:a16="http://schemas.microsoft.com/office/drawing/2014/main" val="827241143"/>
                    </a:ext>
                  </a:extLst>
                </a:gridCol>
                <a:gridCol w="2604726">
                  <a:extLst>
                    <a:ext uri="{9D8B030D-6E8A-4147-A177-3AD203B41FA5}">
                      <a16:colId xmlns:a16="http://schemas.microsoft.com/office/drawing/2014/main" val="3557419038"/>
                    </a:ext>
                  </a:extLst>
                </a:gridCol>
                <a:gridCol w="3248062">
                  <a:extLst>
                    <a:ext uri="{9D8B030D-6E8A-4147-A177-3AD203B41FA5}">
                      <a16:colId xmlns:a16="http://schemas.microsoft.com/office/drawing/2014/main" val="1483854434"/>
                    </a:ext>
                  </a:extLst>
                </a:gridCol>
                <a:gridCol w="2997004">
                  <a:extLst>
                    <a:ext uri="{9D8B030D-6E8A-4147-A177-3AD203B41FA5}">
                      <a16:colId xmlns:a16="http://schemas.microsoft.com/office/drawing/2014/main" val="1944627004"/>
                    </a:ext>
                  </a:extLst>
                </a:gridCol>
              </a:tblGrid>
              <a:tr h="4903645">
                <a:tc>
                  <a:txBody>
                    <a:bodyPr/>
                    <a:lstStyle/>
                    <a:p>
                      <a:r>
                        <a:rPr lang="en-IN" sz="1400" dirty="0">
                          <a:solidFill>
                            <a:srgbClr val="030537"/>
                          </a:solidFill>
                        </a:rPr>
                        <a:t>99204</a:t>
                      </a:r>
                    </a:p>
                    <a:p>
                      <a:r>
                        <a:rPr lang="en-IN" sz="1400" dirty="0">
                          <a:solidFill>
                            <a:srgbClr val="030537"/>
                          </a:solidFill>
                        </a:rPr>
                        <a:t>99214</a:t>
                      </a:r>
                    </a:p>
                  </a:txBody>
                  <a:tcPr>
                    <a:solidFill>
                      <a:schemeClr val="accent1">
                        <a:lumMod val="20000"/>
                        <a:lumOff val="80000"/>
                      </a:schemeClr>
                    </a:solidFill>
                  </a:tcPr>
                </a:tc>
                <a:tc>
                  <a:txBody>
                    <a:bodyPr/>
                    <a:lstStyle/>
                    <a:p>
                      <a:r>
                        <a:rPr lang="en-IN" sz="1200" dirty="0">
                          <a:solidFill>
                            <a:srgbClr val="030537"/>
                          </a:solidFill>
                        </a:rPr>
                        <a:t>High</a:t>
                      </a:r>
                    </a:p>
                  </a:txBody>
                  <a:tcPr>
                    <a:solidFill>
                      <a:schemeClr val="accent1">
                        <a:lumMod val="20000"/>
                        <a:lumOff val="80000"/>
                      </a:schemeClr>
                    </a:solidFill>
                  </a:tcPr>
                </a:tc>
                <a:tc>
                  <a:txBody>
                    <a:bodyPr/>
                    <a:lstStyle/>
                    <a:p>
                      <a:r>
                        <a:rPr lang="en-IN" sz="1200" dirty="0">
                          <a:solidFill>
                            <a:srgbClr val="030537"/>
                          </a:solidFill>
                        </a:rPr>
                        <a:t>Moderate</a:t>
                      </a:r>
                    </a:p>
                    <a:p>
                      <a:r>
                        <a:rPr lang="en-IN" sz="1200" b="0" dirty="0">
                          <a:solidFill>
                            <a:srgbClr val="030537"/>
                          </a:solidFill>
                        </a:rPr>
                        <a:t>1 or more chronic illness with severe exacerbation, progression, or side effects of treatment;</a:t>
                      </a:r>
                    </a:p>
                    <a:p>
                      <a:pPr algn="ctr"/>
                      <a:r>
                        <a:rPr lang="en-IN" sz="1200" b="0" i="1" dirty="0">
                          <a:solidFill>
                            <a:schemeClr val="bg2">
                              <a:lumMod val="50000"/>
                            </a:schemeClr>
                          </a:solidFill>
                        </a:rPr>
                        <a:t>OR</a:t>
                      </a:r>
                    </a:p>
                    <a:p>
                      <a:pPr algn="l"/>
                      <a:r>
                        <a:rPr lang="en-IN" sz="1200" b="0" dirty="0">
                          <a:solidFill>
                            <a:srgbClr val="030537"/>
                          </a:solidFill>
                        </a:rPr>
                        <a:t>2 or more stable chronic illnesses</a:t>
                      </a:r>
                    </a:p>
                    <a:p>
                      <a:pPr algn="ctr"/>
                      <a:r>
                        <a:rPr lang="en-IN" sz="1200" b="0" i="1" dirty="0">
                          <a:solidFill>
                            <a:schemeClr val="bg2">
                              <a:lumMod val="50000"/>
                            </a:schemeClr>
                          </a:solidFill>
                        </a:rPr>
                        <a:t>OR</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b="0" dirty="0">
                          <a:solidFill>
                            <a:srgbClr val="030537"/>
                          </a:solidFill>
                        </a:rPr>
                        <a:t>1 undiagnosed new problem with uncertain prognosis;</a:t>
                      </a:r>
                    </a:p>
                    <a:p>
                      <a:pPr marL="0" marR="0" lvl="0" indent="0" algn="ctr" defTabSz="914400" rtl="0" eaLnBrk="1" fontAlgn="auto" latinLnBrk="0" hangingPunct="1">
                        <a:lnSpc>
                          <a:spcPct val="100000"/>
                        </a:lnSpc>
                        <a:spcBef>
                          <a:spcPts val="0"/>
                        </a:spcBef>
                        <a:spcAft>
                          <a:spcPts val="0"/>
                        </a:spcAft>
                        <a:buClrTx/>
                        <a:buSzTx/>
                        <a:buFontTx/>
                        <a:buNone/>
                        <a:tabLst/>
                        <a:defRPr/>
                      </a:pPr>
                      <a:r>
                        <a:rPr lang="en-IN" sz="1200" b="0" i="1" dirty="0">
                          <a:solidFill>
                            <a:schemeClr val="bg2">
                              <a:lumMod val="50000"/>
                            </a:schemeClr>
                          </a:solidFill>
                        </a:rPr>
                        <a:t>OR</a:t>
                      </a:r>
                      <a:endParaRPr lang="en-IN" sz="1200" b="0" dirty="0">
                        <a:solidFill>
                          <a:srgbClr val="030537"/>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b="0" dirty="0">
                          <a:solidFill>
                            <a:srgbClr val="030537"/>
                          </a:solidFill>
                        </a:rPr>
                        <a:t>1 acute illness with systemic symptoms;</a:t>
                      </a:r>
                    </a:p>
                    <a:p>
                      <a:pPr marL="0" marR="0" lvl="0" indent="0" algn="ctr" defTabSz="914400" rtl="0" eaLnBrk="1" fontAlgn="auto" latinLnBrk="0" hangingPunct="1">
                        <a:lnSpc>
                          <a:spcPct val="100000"/>
                        </a:lnSpc>
                        <a:spcBef>
                          <a:spcPts val="0"/>
                        </a:spcBef>
                        <a:spcAft>
                          <a:spcPts val="0"/>
                        </a:spcAft>
                        <a:buClrTx/>
                        <a:buSzTx/>
                        <a:buFontTx/>
                        <a:buNone/>
                        <a:tabLst/>
                        <a:defRPr/>
                      </a:pPr>
                      <a:r>
                        <a:rPr lang="en-IN" sz="1200" b="0" i="1" dirty="0">
                          <a:solidFill>
                            <a:schemeClr val="bg2">
                              <a:lumMod val="50000"/>
                            </a:schemeClr>
                          </a:solidFill>
                        </a:rPr>
                        <a:t>OR</a:t>
                      </a:r>
                      <a:endParaRPr lang="en-IN" sz="1200" b="0" dirty="0">
                        <a:solidFill>
                          <a:srgbClr val="030537"/>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b="0" dirty="0">
                          <a:solidFill>
                            <a:srgbClr val="030537"/>
                          </a:solidFill>
                        </a:rPr>
                        <a:t>1 acute complicated injury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200" b="0" dirty="0">
                        <a:solidFill>
                          <a:srgbClr val="030537"/>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200" b="0" dirty="0">
                        <a:solidFill>
                          <a:srgbClr val="030537"/>
                        </a:solidFill>
                      </a:endParaRPr>
                    </a:p>
                    <a:p>
                      <a:pPr algn="l"/>
                      <a:endParaRPr lang="en-IN" sz="1200" b="0" dirty="0">
                        <a:solidFill>
                          <a:srgbClr val="030537"/>
                        </a:solidFill>
                      </a:endParaRPr>
                    </a:p>
                  </a:txBody>
                  <a:tcPr>
                    <a:solidFill>
                      <a:schemeClr val="accent1">
                        <a:lumMod val="20000"/>
                        <a:lumOff val="80000"/>
                      </a:schemeClr>
                    </a:solidFill>
                  </a:tcPr>
                </a:tc>
                <a:tc>
                  <a:txBody>
                    <a:bodyPr/>
                    <a:lstStyle/>
                    <a:p>
                      <a:r>
                        <a:rPr lang="en-IN" sz="1200" dirty="0">
                          <a:solidFill>
                            <a:srgbClr val="030537"/>
                          </a:solidFill>
                        </a:rPr>
                        <a:t>Moderate</a:t>
                      </a:r>
                    </a:p>
                    <a:p>
                      <a:r>
                        <a:rPr lang="en-IN" sz="1200" b="0" i="1" dirty="0">
                          <a:solidFill>
                            <a:schemeClr val="bg2">
                              <a:lumMod val="50000"/>
                            </a:schemeClr>
                          </a:solidFill>
                        </a:rPr>
                        <a:t>(Must meet the requirements of at least 3 categories)</a:t>
                      </a:r>
                    </a:p>
                    <a:p>
                      <a:endParaRPr lang="en-IN" sz="1200" b="0" i="1" dirty="0">
                        <a:solidFill>
                          <a:schemeClr val="bg2">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dirty="0">
                          <a:solidFill>
                            <a:srgbClr val="030537"/>
                          </a:solidFill>
                        </a:rPr>
                        <a:t>Category 1 : Tests, documents, or independent historian(s)</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b="0" dirty="0">
                          <a:solidFill>
                            <a:srgbClr val="030537"/>
                          </a:solidFill>
                        </a:rPr>
                        <a:t>Any combination of 3 from the following: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200" b="0" dirty="0">
                          <a:solidFill>
                            <a:srgbClr val="030537"/>
                          </a:solidFill>
                        </a:rPr>
                        <a:t>Review of prior external note(s) from each unique source*;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200" b="0" dirty="0">
                          <a:solidFill>
                            <a:srgbClr val="030537"/>
                          </a:solidFill>
                        </a:rPr>
                        <a:t>Review of the result(s) of each unique test*;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200" b="0" dirty="0">
                          <a:solidFill>
                            <a:srgbClr val="030537"/>
                          </a:solidFill>
                        </a:rPr>
                        <a:t>Ordering of each unique test*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200" b="0" kern="1200" dirty="0">
                          <a:solidFill>
                            <a:srgbClr val="030537"/>
                          </a:solidFill>
                          <a:latin typeface="+mn-lt"/>
                          <a:ea typeface="+mn-ea"/>
                          <a:cs typeface="+mn-cs"/>
                        </a:rPr>
                        <a:t>Assessment requiring an independent historian(s)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IN" sz="1200" b="0" kern="1200" dirty="0">
                        <a:solidFill>
                          <a:srgbClr val="030537"/>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N" sz="1200" b="0" i="1" u="none" kern="1200" dirty="0">
                          <a:solidFill>
                            <a:srgbClr val="030537"/>
                          </a:solidFill>
                          <a:latin typeface="+mn-lt"/>
                          <a:ea typeface="+mn-ea"/>
                          <a:cs typeface="+mn-cs"/>
                        </a:rPr>
                        <a:t>OR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IN" sz="1200" dirty="0">
                        <a:solidFill>
                          <a:srgbClr val="030537"/>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N" sz="1200" dirty="0">
                          <a:solidFill>
                            <a:srgbClr val="030537"/>
                          </a:solidFill>
                        </a:rPr>
                        <a:t>Category 2 : Independent interpretation of tests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200" b="0" dirty="0">
                          <a:solidFill>
                            <a:srgbClr val="030537"/>
                          </a:solidFill>
                        </a:rPr>
                        <a:t>Independent interpretation of a test performed by another physician/other qualified health care professional (not separately reported);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IN" sz="1200" b="0" dirty="0">
                        <a:solidFill>
                          <a:srgbClr val="030537"/>
                        </a:solidFill>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N" sz="1200" b="0" i="1" dirty="0">
                          <a:solidFill>
                            <a:srgbClr val="030537"/>
                          </a:solidFill>
                        </a:rPr>
                        <a:t>OR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IN" sz="1200" b="0" dirty="0">
                        <a:solidFill>
                          <a:srgbClr val="030537"/>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N" sz="1200" dirty="0">
                          <a:solidFill>
                            <a:srgbClr val="030537"/>
                          </a:solidFill>
                        </a:rPr>
                        <a:t>Category 3 : Discussion of management or test interpretation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200" b="0" dirty="0">
                          <a:solidFill>
                            <a:srgbClr val="030537"/>
                          </a:solidFill>
                        </a:rPr>
                        <a:t>Discussion of management or test interpretation with external physician/other qualified health care professional (not separately reported)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IN" sz="1200" b="0" dirty="0">
                        <a:solidFill>
                          <a:srgbClr val="030537"/>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IN" sz="1200" b="0" dirty="0">
                        <a:solidFill>
                          <a:srgbClr val="030537"/>
                        </a:solidFill>
                      </a:endParaRPr>
                    </a:p>
                    <a:p>
                      <a:endParaRPr lang="en-IN" sz="1400" dirty="0">
                        <a:solidFill>
                          <a:srgbClr val="030537"/>
                        </a:solidFill>
                      </a:endParaRPr>
                    </a:p>
                    <a:p>
                      <a:endParaRPr lang="en-IN" sz="1400" dirty="0">
                        <a:solidFill>
                          <a:srgbClr val="030537"/>
                        </a:solidFill>
                      </a:endParaRPr>
                    </a:p>
                  </a:txBody>
                  <a:tcPr>
                    <a:solidFill>
                      <a:schemeClr val="accent1">
                        <a:lumMod val="20000"/>
                        <a:lumOff val="80000"/>
                      </a:schemeClr>
                    </a:solidFill>
                  </a:tcPr>
                </a:tc>
                <a:tc>
                  <a:txBody>
                    <a:bodyPr/>
                    <a:lstStyle/>
                    <a:p>
                      <a:r>
                        <a:rPr lang="en-IN" sz="1400" dirty="0">
                          <a:solidFill>
                            <a:srgbClr val="030537"/>
                          </a:solidFill>
                        </a:rPr>
                        <a:t>Moderate </a:t>
                      </a:r>
                      <a:r>
                        <a:rPr lang="en-IN" sz="1400" b="0" kern="1200" dirty="0">
                          <a:solidFill>
                            <a:srgbClr val="030537"/>
                          </a:solidFill>
                          <a:latin typeface="+mn-lt"/>
                          <a:ea typeface="+mn-ea"/>
                          <a:cs typeface="+mn-cs"/>
                        </a:rPr>
                        <a:t>risk of morbidity from additional diagnostic testing or treatment</a:t>
                      </a:r>
                    </a:p>
                    <a:p>
                      <a:endParaRPr lang="en-IN" dirty="0">
                        <a:solidFill>
                          <a:srgbClr val="030537"/>
                        </a:solidFill>
                      </a:endParaRPr>
                    </a:p>
                    <a:p>
                      <a:r>
                        <a:rPr lang="en-IN" sz="1400" i="1" dirty="0">
                          <a:solidFill>
                            <a:srgbClr val="030537"/>
                          </a:solidFill>
                        </a:rPr>
                        <a:t>Examples only</a:t>
                      </a:r>
                      <a:r>
                        <a:rPr lang="en-IN" sz="1800" dirty="0">
                          <a:solidFill>
                            <a:srgbClr val="030537"/>
                          </a:solidFill>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200" b="0" dirty="0">
                          <a:solidFill>
                            <a:srgbClr val="030537"/>
                          </a:solidFill>
                        </a:rPr>
                        <a:t>Prescription drug management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200" b="0" dirty="0">
                          <a:solidFill>
                            <a:srgbClr val="030537"/>
                          </a:solidFill>
                        </a:rPr>
                        <a:t>Decision regarding minor surgery with identified patient or procedure risk factors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200" b="0" dirty="0">
                          <a:solidFill>
                            <a:srgbClr val="030537"/>
                          </a:solidFill>
                        </a:rPr>
                        <a:t>Decision regarding elective major surgery without identified patient or procedure risk factors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200" b="0" dirty="0">
                          <a:solidFill>
                            <a:srgbClr val="030537"/>
                          </a:solidFill>
                        </a:rPr>
                        <a:t>Diagnosis or treatment significantly limited by social determinants of health</a:t>
                      </a:r>
                      <a:endParaRPr lang="en-IN" dirty="0">
                        <a:solidFill>
                          <a:srgbClr val="030537"/>
                        </a:solidFill>
                      </a:endParaRPr>
                    </a:p>
                  </a:txBody>
                  <a:tcPr>
                    <a:solidFill>
                      <a:schemeClr val="accent1">
                        <a:lumMod val="20000"/>
                        <a:lumOff val="80000"/>
                      </a:schemeClr>
                    </a:solidFill>
                  </a:tcPr>
                </a:tc>
                <a:extLst>
                  <a:ext uri="{0D108BD9-81ED-4DB2-BD59-A6C34878D82A}">
                    <a16:rowId xmlns:a16="http://schemas.microsoft.com/office/drawing/2014/main" val="332249518"/>
                  </a:ext>
                </a:extLst>
              </a:tr>
            </a:tbl>
          </a:graphicData>
        </a:graphic>
      </p:graphicFrame>
      <p:pic>
        <p:nvPicPr>
          <p:cNvPr id="6" name="Picture 5" descr="Description: omnimd-logo-Signature">
            <a:extLst>
              <a:ext uri="{FF2B5EF4-FFF2-40B4-BE49-F238E27FC236}">
                <a16:creationId xmlns:a16="http://schemas.microsoft.com/office/drawing/2014/main" id="{BCCA9515-BF2A-4456-8AFE-2728B896995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500994" y="-5283"/>
            <a:ext cx="1691005" cy="591820"/>
          </a:xfrm>
          <a:prstGeom prst="rect">
            <a:avLst/>
          </a:prstGeom>
          <a:noFill/>
          <a:ln>
            <a:noFill/>
          </a:ln>
        </p:spPr>
      </p:pic>
    </p:spTree>
    <p:extLst>
      <p:ext uri="{BB962C8B-B14F-4D97-AF65-F5344CB8AC3E}">
        <p14:creationId xmlns:p14="http://schemas.microsoft.com/office/powerpoint/2010/main" val="1405212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50AC0D24-54BD-4116-A6CF-ED6609E61C23}"/>
              </a:ext>
            </a:extLst>
          </p:cNvPr>
          <p:cNvGraphicFramePr>
            <a:graphicFrameLocks noGrp="1"/>
          </p:cNvGraphicFramePr>
          <p:nvPr/>
        </p:nvGraphicFramePr>
        <p:xfrm>
          <a:off x="0" y="425275"/>
          <a:ext cx="12192000" cy="370840"/>
        </p:xfrm>
        <a:graphic>
          <a:graphicData uri="http://schemas.openxmlformats.org/drawingml/2006/table">
            <a:tbl>
              <a:tblPr firstRow="1" bandRow="1">
                <a:tableStyleId>{5C22544A-7EE6-4342-B048-85BDC9FD1C3A}</a:tableStyleId>
              </a:tblPr>
              <a:tblGrid>
                <a:gridCol w="3343275">
                  <a:extLst>
                    <a:ext uri="{9D8B030D-6E8A-4147-A177-3AD203B41FA5}">
                      <a16:colId xmlns:a16="http://schemas.microsoft.com/office/drawing/2014/main" val="2780650365"/>
                    </a:ext>
                  </a:extLst>
                </a:gridCol>
                <a:gridCol w="8848725">
                  <a:extLst>
                    <a:ext uri="{9D8B030D-6E8A-4147-A177-3AD203B41FA5}">
                      <a16:colId xmlns:a16="http://schemas.microsoft.com/office/drawing/2014/main" val="823737748"/>
                    </a:ext>
                  </a:extLst>
                </a:gridCol>
              </a:tblGrid>
              <a:tr h="370840">
                <a:tc>
                  <a:txBody>
                    <a:bodyPr/>
                    <a:lstStyle/>
                    <a:p>
                      <a:r>
                        <a:rPr lang="en-IN" dirty="0">
                          <a:solidFill>
                            <a:srgbClr val="030537"/>
                          </a:solidFill>
                        </a:rPr>
                        <a:t>CODE/MDM</a:t>
                      </a:r>
                    </a:p>
                  </a:txBody>
                  <a:tcPr>
                    <a:solidFill>
                      <a:schemeClr val="accent1">
                        <a:lumMod val="60000"/>
                        <a:lumOff val="40000"/>
                      </a:schemeClr>
                    </a:solidFill>
                  </a:tcPr>
                </a:tc>
                <a:tc>
                  <a:txBody>
                    <a:bodyPr/>
                    <a:lstStyle/>
                    <a:p>
                      <a:pPr algn="ctr"/>
                      <a:r>
                        <a:rPr lang="en-IN" dirty="0">
                          <a:solidFill>
                            <a:srgbClr val="030537"/>
                          </a:solidFill>
                        </a:rPr>
                        <a:t>Elements of Medical Decision Making</a:t>
                      </a:r>
                    </a:p>
                  </a:txBody>
                  <a:tcPr>
                    <a:solidFill>
                      <a:schemeClr val="accent6">
                        <a:lumMod val="60000"/>
                        <a:lumOff val="40000"/>
                      </a:schemeClr>
                    </a:solidFill>
                  </a:tcPr>
                </a:tc>
                <a:extLst>
                  <a:ext uri="{0D108BD9-81ED-4DB2-BD59-A6C34878D82A}">
                    <a16:rowId xmlns:a16="http://schemas.microsoft.com/office/drawing/2014/main" val="3108767242"/>
                  </a:ext>
                </a:extLst>
              </a:tr>
            </a:tbl>
          </a:graphicData>
        </a:graphic>
      </p:graphicFrame>
      <p:graphicFrame>
        <p:nvGraphicFramePr>
          <p:cNvPr id="7" name="Table 7">
            <a:extLst>
              <a:ext uri="{FF2B5EF4-FFF2-40B4-BE49-F238E27FC236}">
                <a16:creationId xmlns:a16="http://schemas.microsoft.com/office/drawing/2014/main" id="{CA4E23D3-5264-43D2-838B-A5F7D45B4710}"/>
              </a:ext>
            </a:extLst>
          </p:cNvPr>
          <p:cNvGraphicFramePr>
            <a:graphicFrameLocks noGrp="1"/>
          </p:cNvGraphicFramePr>
          <p:nvPr/>
        </p:nvGraphicFramePr>
        <p:xfrm>
          <a:off x="0" y="796115"/>
          <a:ext cx="12191999" cy="1371600"/>
        </p:xfrm>
        <a:graphic>
          <a:graphicData uri="http://schemas.openxmlformats.org/drawingml/2006/table">
            <a:tbl>
              <a:tblPr firstRow="1" bandRow="1">
                <a:tableStyleId>{5C22544A-7EE6-4342-B048-85BDC9FD1C3A}</a:tableStyleId>
              </a:tblPr>
              <a:tblGrid>
                <a:gridCol w="1081707">
                  <a:extLst>
                    <a:ext uri="{9D8B030D-6E8A-4147-A177-3AD203B41FA5}">
                      <a16:colId xmlns:a16="http://schemas.microsoft.com/office/drawing/2014/main" val="3284086090"/>
                    </a:ext>
                  </a:extLst>
                </a:gridCol>
                <a:gridCol w="2260501">
                  <a:extLst>
                    <a:ext uri="{9D8B030D-6E8A-4147-A177-3AD203B41FA5}">
                      <a16:colId xmlns:a16="http://schemas.microsoft.com/office/drawing/2014/main" val="827241143"/>
                    </a:ext>
                  </a:extLst>
                </a:gridCol>
                <a:gridCol w="2604726">
                  <a:extLst>
                    <a:ext uri="{9D8B030D-6E8A-4147-A177-3AD203B41FA5}">
                      <a16:colId xmlns:a16="http://schemas.microsoft.com/office/drawing/2014/main" val="3557419038"/>
                    </a:ext>
                  </a:extLst>
                </a:gridCol>
                <a:gridCol w="3248062">
                  <a:extLst>
                    <a:ext uri="{9D8B030D-6E8A-4147-A177-3AD203B41FA5}">
                      <a16:colId xmlns:a16="http://schemas.microsoft.com/office/drawing/2014/main" val="1483854434"/>
                    </a:ext>
                  </a:extLst>
                </a:gridCol>
                <a:gridCol w="2997003">
                  <a:extLst>
                    <a:ext uri="{9D8B030D-6E8A-4147-A177-3AD203B41FA5}">
                      <a16:colId xmlns:a16="http://schemas.microsoft.com/office/drawing/2014/main" val="1944627004"/>
                    </a:ext>
                  </a:extLst>
                </a:gridCol>
              </a:tblGrid>
              <a:tr h="370840">
                <a:tc>
                  <a:txBody>
                    <a:bodyPr/>
                    <a:lstStyle/>
                    <a:p>
                      <a:r>
                        <a:rPr lang="en-IN" sz="1400" dirty="0">
                          <a:solidFill>
                            <a:srgbClr val="030537"/>
                          </a:solidFill>
                        </a:rPr>
                        <a:t>Code</a:t>
                      </a:r>
                    </a:p>
                  </a:txBody>
                  <a:tcPr>
                    <a:solidFill>
                      <a:schemeClr val="accent1">
                        <a:lumMod val="20000"/>
                        <a:lumOff val="80000"/>
                      </a:schemeClr>
                    </a:solidFill>
                  </a:tcPr>
                </a:tc>
                <a:tc>
                  <a:txBody>
                    <a:bodyPr/>
                    <a:lstStyle/>
                    <a:p>
                      <a:r>
                        <a:rPr lang="en-IN" sz="1400" dirty="0">
                          <a:solidFill>
                            <a:srgbClr val="030537"/>
                          </a:solidFill>
                        </a:rPr>
                        <a:t>Level of MDM</a:t>
                      </a:r>
                    </a:p>
                  </a:txBody>
                  <a:tcPr>
                    <a:solidFill>
                      <a:schemeClr val="accent1">
                        <a:lumMod val="20000"/>
                        <a:lumOff val="80000"/>
                      </a:schemeClr>
                    </a:solidFill>
                  </a:tcPr>
                </a:tc>
                <a:tc>
                  <a:txBody>
                    <a:bodyPr/>
                    <a:lstStyle/>
                    <a:p>
                      <a:r>
                        <a:rPr lang="en-IN" sz="1400" dirty="0">
                          <a:solidFill>
                            <a:srgbClr val="030537"/>
                          </a:solidFill>
                        </a:rPr>
                        <a:t>Number and Complexity of Problems Addressed</a:t>
                      </a:r>
                    </a:p>
                  </a:txBody>
                  <a:tcPr>
                    <a:solidFill>
                      <a:schemeClr val="accent1">
                        <a:lumMod val="20000"/>
                        <a:lumOff val="80000"/>
                      </a:schemeClr>
                    </a:solidFill>
                  </a:tcPr>
                </a:tc>
                <a:tc>
                  <a:txBody>
                    <a:bodyPr/>
                    <a:lstStyle/>
                    <a:p>
                      <a:r>
                        <a:rPr lang="en-IN" sz="1400" dirty="0">
                          <a:solidFill>
                            <a:srgbClr val="030537"/>
                          </a:solidFill>
                        </a:rPr>
                        <a:t>Amount and/or Complexity of Data to be reviewed and Analysed.</a:t>
                      </a:r>
                    </a:p>
                    <a:p>
                      <a:r>
                        <a:rPr lang="en-IN" sz="1400" b="0" i="1" dirty="0">
                          <a:solidFill>
                            <a:schemeClr val="bg2">
                              <a:lumMod val="50000"/>
                            </a:schemeClr>
                          </a:solidFill>
                        </a:rPr>
                        <a:t>*each unique test, order or document contributes to the combination of 2 or combination of 3 in category 1 below*</a:t>
                      </a:r>
                    </a:p>
                  </a:txBody>
                  <a:tcPr>
                    <a:solidFill>
                      <a:schemeClr val="accent1">
                        <a:lumMod val="20000"/>
                        <a:lumOff val="80000"/>
                      </a:schemeClr>
                    </a:solidFill>
                  </a:tcPr>
                </a:tc>
                <a:tc>
                  <a:txBody>
                    <a:bodyPr/>
                    <a:lstStyle/>
                    <a:p>
                      <a:r>
                        <a:rPr lang="en-IN" sz="1400" dirty="0">
                          <a:solidFill>
                            <a:srgbClr val="030537"/>
                          </a:solidFill>
                        </a:rPr>
                        <a:t>Risk of Complication and/or Morbidity or Mortality of Patient Management</a:t>
                      </a:r>
                    </a:p>
                  </a:txBody>
                  <a:tcPr>
                    <a:solidFill>
                      <a:schemeClr val="accent1">
                        <a:lumMod val="20000"/>
                        <a:lumOff val="80000"/>
                      </a:schemeClr>
                    </a:solidFill>
                  </a:tcPr>
                </a:tc>
                <a:extLst>
                  <a:ext uri="{0D108BD9-81ED-4DB2-BD59-A6C34878D82A}">
                    <a16:rowId xmlns:a16="http://schemas.microsoft.com/office/drawing/2014/main" val="332249518"/>
                  </a:ext>
                </a:extLst>
              </a:tr>
            </a:tbl>
          </a:graphicData>
        </a:graphic>
      </p:graphicFrame>
      <p:graphicFrame>
        <p:nvGraphicFramePr>
          <p:cNvPr id="11" name="Table 7">
            <a:extLst>
              <a:ext uri="{FF2B5EF4-FFF2-40B4-BE49-F238E27FC236}">
                <a16:creationId xmlns:a16="http://schemas.microsoft.com/office/drawing/2014/main" id="{2CD29DE1-3FA0-4FE9-ADB7-FB3D32AB133C}"/>
              </a:ext>
            </a:extLst>
          </p:cNvPr>
          <p:cNvGraphicFramePr>
            <a:graphicFrameLocks noGrp="1"/>
          </p:cNvGraphicFramePr>
          <p:nvPr/>
        </p:nvGraphicFramePr>
        <p:xfrm>
          <a:off x="0" y="1954355"/>
          <a:ext cx="12192001" cy="6004560"/>
        </p:xfrm>
        <a:graphic>
          <a:graphicData uri="http://schemas.openxmlformats.org/drawingml/2006/table">
            <a:tbl>
              <a:tblPr firstRow="1" bandRow="1">
                <a:tableStyleId>{5C22544A-7EE6-4342-B048-85BDC9FD1C3A}</a:tableStyleId>
              </a:tblPr>
              <a:tblGrid>
                <a:gridCol w="1081707">
                  <a:extLst>
                    <a:ext uri="{9D8B030D-6E8A-4147-A177-3AD203B41FA5}">
                      <a16:colId xmlns:a16="http://schemas.microsoft.com/office/drawing/2014/main" val="3284086090"/>
                    </a:ext>
                  </a:extLst>
                </a:gridCol>
                <a:gridCol w="2260502">
                  <a:extLst>
                    <a:ext uri="{9D8B030D-6E8A-4147-A177-3AD203B41FA5}">
                      <a16:colId xmlns:a16="http://schemas.microsoft.com/office/drawing/2014/main" val="827241143"/>
                    </a:ext>
                  </a:extLst>
                </a:gridCol>
                <a:gridCol w="2604726">
                  <a:extLst>
                    <a:ext uri="{9D8B030D-6E8A-4147-A177-3AD203B41FA5}">
                      <a16:colId xmlns:a16="http://schemas.microsoft.com/office/drawing/2014/main" val="3557419038"/>
                    </a:ext>
                  </a:extLst>
                </a:gridCol>
                <a:gridCol w="3248062">
                  <a:extLst>
                    <a:ext uri="{9D8B030D-6E8A-4147-A177-3AD203B41FA5}">
                      <a16:colId xmlns:a16="http://schemas.microsoft.com/office/drawing/2014/main" val="1483854434"/>
                    </a:ext>
                  </a:extLst>
                </a:gridCol>
                <a:gridCol w="2997004">
                  <a:extLst>
                    <a:ext uri="{9D8B030D-6E8A-4147-A177-3AD203B41FA5}">
                      <a16:colId xmlns:a16="http://schemas.microsoft.com/office/drawing/2014/main" val="1944627004"/>
                    </a:ext>
                  </a:extLst>
                </a:gridCol>
              </a:tblGrid>
              <a:tr h="4903645">
                <a:tc>
                  <a:txBody>
                    <a:bodyPr/>
                    <a:lstStyle/>
                    <a:p>
                      <a:r>
                        <a:rPr lang="en-IN" sz="1400" dirty="0">
                          <a:solidFill>
                            <a:srgbClr val="030537"/>
                          </a:solidFill>
                        </a:rPr>
                        <a:t>99205</a:t>
                      </a:r>
                    </a:p>
                    <a:p>
                      <a:r>
                        <a:rPr lang="en-IN" sz="1400" dirty="0">
                          <a:solidFill>
                            <a:srgbClr val="030537"/>
                          </a:solidFill>
                        </a:rPr>
                        <a:t>99215</a:t>
                      </a:r>
                    </a:p>
                  </a:txBody>
                  <a:tcPr>
                    <a:solidFill>
                      <a:schemeClr val="accent1">
                        <a:lumMod val="20000"/>
                        <a:lumOff val="80000"/>
                      </a:schemeClr>
                    </a:solidFill>
                  </a:tcPr>
                </a:tc>
                <a:tc>
                  <a:txBody>
                    <a:bodyPr/>
                    <a:lstStyle/>
                    <a:p>
                      <a:r>
                        <a:rPr lang="en-IN" sz="1200" dirty="0">
                          <a:solidFill>
                            <a:srgbClr val="030537"/>
                          </a:solidFill>
                        </a:rPr>
                        <a:t>High</a:t>
                      </a:r>
                    </a:p>
                  </a:txBody>
                  <a:tcPr>
                    <a:solidFill>
                      <a:schemeClr val="accent1">
                        <a:lumMod val="20000"/>
                        <a:lumOff val="80000"/>
                      </a:schemeClr>
                    </a:solidFill>
                  </a:tcPr>
                </a:tc>
                <a:tc>
                  <a:txBody>
                    <a:bodyPr/>
                    <a:lstStyle/>
                    <a:p>
                      <a:r>
                        <a:rPr lang="en-IN" sz="1200" dirty="0">
                          <a:solidFill>
                            <a:srgbClr val="030537"/>
                          </a:solidFill>
                        </a:rPr>
                        <a:t>High</a:t>
                      </a:r>
                    </a:p>
                    <a:p>
                      <a:r>
                        <a:rPr lang="en-IN" sz="1200" b="0" dirty="0">
                          <a:solidFill>
                            <a:srgbClr val="030537"/>
                          </a:solidFill>
                        </a:rPr>
                        <a:t>1 or more chronic illness with severe exacerbation, progression, or side effects of treatment;</a:t>
                      </a:r>
                    </a:p>
                    <a:p>
                      <a:pPr algn="l"/>
                      <a:r>
                        <a:rPr lang="en-IN" sz="1200" dirty="0">
                          <a:solidFill>
                            <a:srgbClr val="030537"/>
                          </a:solidFill>
                        </a:rPr>
                        <a:t>        </a:t>
                      </a:r>
                      <a:r>
                        <a:rPr lang="en-IN" sz="1200" b="0" i="1" dirty="0">
                          <a:solidFill>
                            <a:schemeClr val="bg2">
                              <a:lumMod val="50000"/>
                            </a:schemeClr>
                          </a:solidFill>
                        </a:rPr>
                        <a:t>OR</a:t>
                      </a:r>
                    </a:p>
                    <a:p>
                      <a:pPr algn="l"/>
                      <a:r>
                        <a:rPr lang="en-IN" sz="1200" b="0" dirty="0">
                          <a:solidFill>
                            <a:srgbClr val="030537"/>
                          </a:solidFill>
                        </a:rPr>
                        <a:t>1 acute or chronic illness that poses a threat to life or bodily function</a:t>
                      </a:r>
                    </a:p>
                  </a:txBody>
                  <a:tcPr>
                    <a:solidFill>
                      <a:schemeClr val="accent1">
                        <a:lumMod val="20000"/>
                        <a:lumOff val="80000"/>
                      </a:schemeClr>
                    </a:solidFill>
                  </a:tcPr>
                </a:tc>
                <a:tc>
                  <a:txBody>
                    <a:bodyPr/>
                    <a:lstStyle/>
                    <a:p>
                      <a:r>
                        <a:rPr lang="en-IN" sz="1200" dirty="0">
                          <a:solidFill>
                            <a:srgbClr val="030537"/>
                          </a:solidFill>
                        </a:rPr>
                        <a:t>Extensive</a:t>
                      </a:r>
                    </a:p>
                    <a:p>
                      <a:r>
                        <a:rPr lang="en-IN" sz="1200" b="0" i="1" dirty="0">
                          <a:solidFill>
                            <a:schemeClr val="bg2">
                              <a:lumMod val="50000"/>
                            </a:schemeClr>
                          </a:solidFill>
                        </a:rPr>
                        <a:t>(Must meet the requirements of at least 2/3 categories.)</a:t>
                      </a:r>
                    </a:p>
                    <a:p>
                      <a:endParaRPr lang="en-IN" sz="1200" b="0" i="1" dirty="0">
                        <a:solidFill>
                          <a:schemeClr val="bg2">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dirty="0">
                          <a:solidFill>
                            <a:srgbClr val="030537"/>
                          </a:solidFill>
                        </a:rPr>
                        <a:t>Category 1 : Tests, documents, or independent historian(s)</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b="0" dirty="0">
                          <a:solidFill>
                            <a:srgbClr val="030537"/>
                          </a:solidFill>
                        </a:rPr>
                        <a:t>Any combination of 3 from the following: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200" b="0" dirty="0">
                          <a:solidFill>
                            <a:srgbClr val="030537"/>
                          </a:solidFill>
                        </a:rPr>
                        <a:t>Review of prior external note(s) from each unique source*;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200" b="0" dirty="0">
                          <a:solidFill>
                            <a:srgbClr val="030537"/>
                          </a:solidFill>
                        </a:rPr>
                        <a:t>Review of the result(s) of each unique test*;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200" b="0" dirty="0">
                          <a:solidFill>
                            <a:srgbClr val="030537"/>
                          </a:solidFill>
                        </a:rPr>
                        <a:t>Ordering of each unique test*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200" b="0" kern="1200" dirty="0">
                          <a:solidFill>
                            <a:srgbClr val="030537"/>
                          </a:solidFill>
                          <a:latin typeface="+mn-lt"/>
                          <a:ea typeface="+mn-ea"/>
                          <a:cs typeface="+mn-cs"/>
                        </a:rPr>
                        <a:t>Assessment requiring an independent historian(s)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IN" sz="1200" dirty="0">
                        <a:solidFill>
                          <a:srgbClr val="030537"/>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N" sz="1200" dirty="0">
                          <a:solidFill>
                            <a:srgbClr val="030537"/>
                          </a:solidFill>
                        </a:rPr>
                        <a:t>Category 2 : Independent interpretation of tests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200" b="0" dirty="0">
                          <a:solidFill>
                            <a:srgbClr val="030537"/>
                          </a:solidFill>
                        </a:rPr>
                        <a:t>Independent interpretation of a test performed by another physician/other qualified health care professional (not separately reported);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IN" sz="1200" b="0" dirty="0">
                        <a:solidFill>
                          <a:srgbClr val="030537"/>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N" sz="1200" dirty="0">
                          <a:solidFill>
                            <a:srgbClr val="030537"/>
                          </a:solidFill>
                        </a:rPr>
                        <a:t>Category 3 : Discussion of management or test interpretation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200" b="0" dirty="0">
                          <a:solidFill>
                            <a:srgbClr val="030537"/>
                          </a:solidFill>
                        </a:rPr>
                        <a:t>Discussion of management or test interpretation with external physician/other qualified health care professional (not separately reported)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IN" sz="1200" b="0" dirty="0">
                        <a:solidFill>
                          <a:srgbClr val="030537"/>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IN" sz="1200" b="0" dirty="0">
                        <a:solidFill>
                          <a:srgbClr val="030537"/>
                        </a:solidFill>
                      </a:endParaRPr>
                    </a:p>
                    <a:p>
                      <a:endParaRPr lang="en-IN" sz="1400" dirty="0">
                        <a:solidFill>
                          <a:srgbClr val="030537"/>
                        </a:solidFill>
                      </a:endParaRPr>
                    </a:p>
                    <a:p>
                      <a:endParaRPr lang="en-IN" sz="1400" dirty="0">
                        <a:solidFill>
                          <a:srgbClr val="030537"/>
                        </a:solidFill>
                      </a:endParaRPr>
                    </a:p>
                  </a:txBody>
                  <a:tcPr>
                    <a:solidFill>
                      <a:schemeClr val="accent1">
                        <a:lumMod val="20000"/>
                        <a:lumOff val="80000"/>
                      </a:schemeClr>
                    </a:solidFill>
                  </a:tcPr>
                </a:tc>
                <a:tc>
                  <a:txBody>
                    <a:bodyPr/>
                    <a:lstStyle/>
                    <a:p>
                      <a:r>
                        <a:rPr lang="en-IN" sz="1400" dirty="0">
                          <a:solidFill>
                            <a:srgbClr val="030537"/>
                          </a:solidFill>
                        </a:rPr>
                        <a:t>High </a:t>
                      </a:r>
                      <a:r>
                        <a:rPr lang="en-IN" sz="1400" b="0" kern="1200" dirty="0">
                          <a:solidFill>
                            <a:srgbClr val="030537"/>
                          </a:solidFill>
                          <a:latin typeface="+mn-lt"/>
                          <a:ea typeface="+mn-ea"/>
                          <a:cs typeface="+mn-cs"/>
                        </a:rPr>
                        <a:t>risk of morbidity from additional diagnostic testing or treatment</a:t>
                      </a:r>
                    </a:p>
                    <a:p>
                      <a:endParaRPr lang="en-IN" dirty="0">
                        <a:solidFill>
                          <a:srgbClr val="030537"/>
                        </a:solidFill>
                      </a:endParaRPr>
                    </a:p>
                    <a:p>
                      <a:r>
                        <a:rPr lang="en-IN" sz="1400" dirty="0">
                          <a:solidFill>
                            <a:srgbClr val="030537"/>
                          </a:solidFill>
                        </a:rPr>
                        <a:t>Examples</a:t>
                      </a:r>
                      <a:r>
                        <a:rPr lang="en-IN" sz="1800" dirty="0">
                          <a:solidFill>
                            <a:srgbClr val="030537"/>
                          </a:solidFill>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200" b="0" dirty="0">
                          <a:solidFill>
                            <a:srgbClr val="030537"/>
                          </a:solidFill>
                        </a:rPr>
                        <a:t>Drug therapy requiring intensive monitoring for toxicity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200" b="0" dirty="0">
                          <a:solidFill>
                            <a:srgbClr val="030537"/>
                          </a:solidFill>
                        </a:rPr>
                        <a:t>Decision regarding elective major surgery with identified patient or procedure risk factors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200" b="0" dirty="0">
                          <a:solidFill>
                            <a:srgbClr val="030537"/>
                          </a:solidFill>
                        </a:rPr>
                        <a:t>Decision regarding emergency major surgery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200" b="0" dirty="0">
                          <a:solidFill>
                            <a:srgbClr val="030537"/>
                          </a:solidFill>
                        </a:rPr>
                        <a:t>Decision regarding hospitalization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200" b="0" dirty="0">
                          <a:solidFill>
                            <a:srgbClr val="030537"/>
                          </a:solidFill>
                        </a:rPr>
                        <a:t>Decision not to resuscitate or to de-escalate care because of poor prognosis</a:t>
                      </a:r>
                      <a:endParaRPr lang="en-IN" dirty="0">
                        <a:solidFill>
                          <a:srgbClr val="030537"/>
                        </a:solidFill>
                      </a:endParaRPr>
                    </a:p>
                  </a:txBody>
                  <a:tcPr>
                    <a:solidFill>
                      <a:schemeClr val="accent1">
                        <a:lumMod val="20000"/>
                        <a:lumOff val="80000"/>
                      </a:schemeClr>
                    </a:solidFill>
                  </a:tcPr>
                </a:tc>
                <a:extLst>
                  <a:ext uri="{0D108BD9-81ED-4DB2-BD59-A6C34878D82A}">
                    <a16:rowId xmlns:a16="http://schemas.microsoft.com/office/drawing/2014/main" val="332249518"/>
                  </a:ext>
                </a:extLst>
              </a:tr>
            </a:tbl>
          </a:graphicData>
        </a:graphic>
      </p:graphicFrame>
      <p:pic>
        <p:nvPicPr>
          <p:cNvPr id="6" name="Picture 5" descr="Description: omnimd-logo-Signature">
            <a:extLst>
              <a:ext uri="{FF2B5EF4-FFF2-40B4-BE49-F238E27FC236}">
                <a16:creationId xmlns:a16="http://schemas.microsoft.com/office/drawing/2014/main" id="{62886268-2377-4AEB-96B7-B0546F8E34C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500994" y="-5283"/>
            <a:ext cx="1691005" cy="591820"/>
          </a:xfrm>
          <a:prstGeom prst="rect">
            <a:avLst/>
          </a:prstGeom>
          <a:noFill/>
          <a:ln>
            <a:noFill/>
          </a:ln>
        </p:spPr>
      </p:pic>
    </p:spTree>
    <p:extLst>
      <p:ext uri="{BB962C8B-B14F-4D97-AF65-F5344CB8AC3E}">
        <p14:creationId xmlns:p14="http://schemas.microsoft.com/office/powerpoint/2010/main" val="1257967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6D639-9D63-46E1-8FC4-B0D6FC3E3A31}"/>
              </a:ext>
            </a:extLst>
          </p:cNvPr>
          <p:cNvSpPr>
            <a:spLocks noGrp="1"/>
          </p:cNvSpPr>
          <p:nvPr>
            <p:ph type="title"/>
          </p:nvPr>
        </p:nvSpPr>
        <p:spPr>
          <a:xfrm>
            <a:off x="4203700" y="177800"/>
            <a:ext cx="7988300" cy="617538"/>
          </a:xfrm>
        </p:spPr>
        <p:txBody>
          <a:bodyPr>
            <a:noAutofit/>
          </a:bodyPr>
          <a:lstStyle/>
          <a:p>
            <a:r>
              <a:rPr lang="en-IN" b="1">
                <a:solidFill>
                  <a:srgbClr val="030537"/>
                </a:solidFill>
                <a:latin typeface="+mn-lt"/>
              </a:rPr>
              <a:t>Elements of MDM </a:t>
            </a:r>
            <a:endParaRPr lang="en-IN" b="1" dirty="0">
              <a:solidFill>
                <a:srgbClr val="030537"/>
              </a:solidFill>
              <a:latin typeface="+mn-lt"/>
            </a:endParaRPr>
          </a:p>
        </p:txBody>
      </p:sp>
      <p:sp>
        <p:nvSpPr>
          <p:cNvPr id="4" name="Title 1">
            <a:extLst>
              <a:ext uri="{FF2B5EF4-FFF2-40B4-BE49-F238E27FC236}">
                <a16:creationId xmlns:a16="http://schemas.microsoft.com/office/drawing/2014/main" id="{9E386FDA-48D1-4D9D-B12D-2A12A1954DE7}"/>
              </a:ext>
            </a:extLst>
          </p:cNvPr>
          <p:cNvSpPr txBox="1">
            <a:spLocks/>
          </p:cNvSpPr>
          <p:nvPr/>
        </p:nvSpPr>
        <p:spPr>
          <a:xfrm>
            <a:off x="2558473" y="4044942"/>
            <a:ext cx="9633527" cy="31591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solidFill>
                  <a:srgbClr val="030537"/>
                </a:solidFill>
                <a:latin typeface="+mn-lt"/>
              </a:rPr>
              <a:t>Guidelines are the same for new and established patients.</a:t>
            </a:r>
            <a:endParaRPr lang="en-IN" sz="2000" dirty="0">
              <a:solidFill>
                <a:srgbClr val="030537"/>
              </a:solidFill>
              <a:latin typeface="+mn-lt"/>
            </a:endParaRPr>
          </a:p>
        </p:txBody>
      </p:sp>
      <p:sp>
        <p:nvSpPr>
          <p:cNvPr id="5" name="Title 1">
            <a:extLst>
              <a:ext uri="{FF2B5EF4-FFF2-40B4-BE49-F238E27FC236}">
                <a16:creationId xmlns:a16="http://schemas.microsoft.com/office/drawing/2014/main" id="{6956914C-6B7B-43C3-A06A-2DFF9DFE7529}"/>
              </a:ext>
            </a:extLst>
          </p:cNvPr>
          <p:cNvSpPr txBox="1">
            <a:spLocks/>
          </p:cNvSpPr>
          <p:nvPr/>
        </p:nvSpPr>
        <p:spPr>
          <a:xfrm>
            <a:off x="1283855" y="1029837"/>
            <a:ext cx="10908145" cy="78490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00" b="1" dirty="0">
                <a:solidFill>
                  <a:srgbClr val="030537"/>
                </a:solidFill>
                <a:latin typeface="+mn-lt"/>
              </a:rPr>
              <a:t>While similar, this is not the MDM calculation we have today. </a:t>
            </a:r>
            <a:endParaRPr lang="en-IN" sz="2200" b="1" dirty="0">
              <a:solidFill>
                <a:srgbClr val="030537"/>
              </a:solidFill>
              <a:latin typeface="+mn-lt"/>
            </a:endParaRPr>
          </a:p>
        </p:txBody>
      </p:sp>
      <p:sp>
        <p:nvSpPr>
          <p:cNvPr id="7" name="Content Placeholder 2">
            <a:extLst>
              <a:ext uri="{FF2B5EF4-FFF2-40B4-BE49-F238E27FC236}">
                <a16:creationId xmlns:a16="http://schemas.microsoft.com/office/drawing/2014/main" id="{E4338273-56DD-4F19-A7A9-40F5ED6CE612}"/>
              </a:ext>
            </a:extLst>
          </p:cNvPr>
          <p:cNvSpPr txBox="1">
            <a:spLocks/>
          </p:cNvSpPr>
          <p:nvPr/>
        </p:nvSpPr>
        <p:spPr>
          <a:xfrm>
            <a:off x="1283855" y="2049245"/>
            <a:ext cx="10908145" cy="16242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US" sz="2000" dirty="0">
                <a:solidFill>
                  <a:srgbClr val="030537"/>
                </a:solidFill>
              </a:rPr>
              <a:t>Number of complexity of problems addressed.</a:t>
            </a:r>
          </a:p>
          <a:p>
            <a:pPr marL="457200" indent="-457200">
              <a:buFont typeface="+mj-lt"/>
              <a:buAutoNum type="arabicPeriod"/>
            </a:pPr>
            <a:r>
              <a:rPr lang="en-US" sz="2000" dirty="0">
                <a:solidFill>
                  <a:srgbClr val="030537"/>
                </a:solidFill>
              </a:rPr>
              <a:t>Amount and/or complexity of data to be reviewed and analyzed</a:t>
            </a:r>
          </a:p>
          <a:p>
            <a:pPr marL="457200" indent="-457200">
              <a:buFont typeface="+mj-lt"/>
              <a:buAutoNum type="arabicPeriod"/>
            </a:pPr>
            <a:r>
              <a:rPr lang="en-US" sz="2000" dirty="0">
                <a:solidFill>
                  <a:srgbClr val="030537"/>
                </a:solidFill>
              </a:rPr>
              <a:t>Risk of complications and/or morbidity or mortality of patient management  </a:t>
            </a:r>
            <a:endParaRPr lang="en-IN" sz="2000" dirty="0">
              <a:solidFill>
                <a:srgbClr val="030537"/>
              </a:solidFill>
            </a:endParaRPr>
          </a:p>
        </p:txBody>
      </p:sp>
      <p:pic>
        <p:nvPicPr>
          <p:cNvPr id="6" name="Picture 5" descr="Description: omnimd-logo-Signature">
            <a:extLst>
              <a:ext uri="{FF2B5EF4-FFF2-40B4-BE49-F238E27FC236}">
                <a16:creationId xmlns:a16="http://schemas.microsoft.com/office/drawing/2014/main" id="{40BE9DC4-5063-40C0-AE06-674D1E4A5D3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500994" y="-5283"/>
            <a:ext cx="1691005" cy="591820"/>
          </a:xfrm>
          <a:prstGeom prst="rect">
            <a:avLst/>
          </a:prstGeom>
          <a:noFill/>
          <a:ln>
            <a:noFill/>
          </a:ln>
        </p:spPr>
      </p:pic>
    </p:spTree>
    <p:extLst>
      <p:ext uri="{BB962C8B-B14F-4D97-AF65-F5344CB8AC3E}">
        <p14:creationId xmlns:p14="http://schemas.microsoft.com/office/powerpoint/2010/main" val="322913723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TotalTime>
  <Words>3030</Words>
  <Application>Microsoft Office PowerPoint</Application>
  <PresentationFormat>Widescreen</PresentationFormat>
  <Paragraphs>435</Paragraphs>
  <Slides>32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Trebuchet MS</vt:lpstr>
      <vt:lpstr>Wingdings</vt:lpstr>
      <vt:lpstr>Wingdings 3</vt:lpstr>
      <vt:lpstr>Facet</vt:lpstr>
      <vt:lpstr>PowerPoint Presentation</vt:lpstr>
      <vt:lpstr>The AMA Initiative</vt:lpstr>
      <vt:lpstr>Summary of Changes  </vt:lpstr>
      <vt:lpstr>Criteria of MDM </vt:lpstr>
      <vt:lpstr>Levels of MDM</vt:lpstr>
      <vt:lpstr>New Medical Decision-Making Tree</vt:lpstr>
      <vt:lpstr>PowerPoint Presentation</vt:lpstr>
      <vt:lpstr>PowerPoint Presentation</vt:lpstr>
      <vt:lpstr>Elements of MDM </vt:lpstr>
      <vt:lpstr>Number and Complexity of Problems Addressed</vt:lpstr>
      <vt:lpstr>Summary of Definitions</vt:lpstr>
      <vt:lpstr>Number and Complexity of Problems Addressed</vt:lpstr>
      <vt:lpstr>Amount and/or  Complexity of Data to be  Reviewed and Analyzed </vt:lpstr>
      <vt:lpstr>PowerPoint Presentation</vt:lpstr>
      <vt:lpstr>Independent  Interpretation</vt:lpstr>
      <vt:lpstr>Appropriate Source </vt:lpstr>
      <vt:lpstr>Amount and/or Complexity of  Data to be Reviewed and Analysed</vt:lpstr>
      <vt:lpstr>Risk of Complications and/or Morbidity  or Mortality of Patient Management </vt:lpstr>
      <vt:lpstr>PowerPoint Presentation</vt:lpstr>
      <vt:lpstr>Social Determinants </vt:lpstr>
      <vt:lpstr>      Risk of Complications and/or Morbidity  or Mortality of Patient Management </vt:lpstr>
      <vt:lpstr>Add-on Code for  Chronic Conditions </vt:lpstr>
      <vt:lpstr>   TIME BASED CODING CHANGES</vt:lpstr>
      <vt:lpstr>Total Time</vt:lpstr>
      <vt:lpstr>Non-Face-to-Face Time </vt:lpstr>
      <vt:lpstr>Time Ranges</vt:lpstr>
      <vt:lpstr>New CPT Code</vt:lpstr>
      <vt:lpstr>Example Time Interpretation Difference between AMA &amp; CMS</vt:lpstr>
      <vt:lpstr>CMS Logic </vt:lpstr>
      <vt:lpstr>Time to Gear for</vt:lpstr>
      <vt:lpstr>Points to Remember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Akhil Singhal</dc:creator>
  <cp:lastModifiedBy>Jaydeep J. Dave</cp:lastModifiedBy>
  <cp:revision>8</cp:revision>
  <dcterms:created xsi:type="dcterms:W3CDTF">2020-11-20T15:19:09Z</dcterms:created>
  <dcterms:modified xsi:type="dcterms:W3CDTF">2020-12-04T14:14:20Z</dcterms:modified>
</cp:coreProperties>
</file>